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xlsm" ContentType="application/vnd.ms-excel.sheet.macroEnabled.12"/>
  <Default Extension="gif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00" r:id="rId4"/>
    <p:sldId id="259" r:id="rId5"/>
    <p:sldId id="260" r:id="rId6"/>
    <p:sldId id="261" r:id="rId7"/>
    <p:sldId id="287" r:id="rId8"/>
    <p:sldId id="281" r:id="rId9"/>
    <p:sldId id="282" r:id="rId10"/>
    <p:sldId id="263" r:id="rId11"/>
    <p:sldId id="264" r:id="rId12"/>
    <p:sldId id="288" r:id="rId13"/>
    <p:sldId id="298" r:id="rId14"/>
    <p:sldId id="299" r:id="rId15"/>
    <p:sldId id="268" r:id="rId16"/>
    <p:sldId id="269" r:id="rId17"/>
    <p:sldId id="270" r:id="rId18"/>
    <p:sldId id="273" r:id="rId19"/>
    <p:sldId id="283" r:id="rId20"/>
    <p:sldId id="297" r:id="rId21"/>
    <p:sldId id="275" r:id="rId22"/>
    <p:sldId id="284" r:id="rId23"/>
    <p:sldId id="278" r:id="rId24"/>
    <p:sldId id="276" r:id="rId25"/>
    <p:sldId id="293" r:id="rId26"/>
    <p:sldId id="279" r:id="rId27"/>
    <p:sldId id="294" r:id="rId28"/>
    <p:sldId id="295" r:id="rId29"/>
    <p:sldId id="296" r:id="rId30"/>
    <p:sldId id="277" r:id="rId31"/>
    <p:sldId id="285" r:id="rId32"/>
    <p:sldId id="286" r:id="rId33"/>
    <p:sldId id="290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 autoAdjust="0"/>
    <p:restoredTop sz="73824" autoAdjust="0"/>
  </p:normalViewPr>
  <p:slideViewPr>
    <p:cSldViewPr snapToGrid="0" snapToObjects="1">
      <p:cViewPr varScale="1">
        <p:scale>
          <a:sx n="78" d="100"/>
          <a:sy n="78" d="100"/>
        </p:scale>
        <p:origin x="-18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image" Target="../media/image12.png"/><Relationship Id="rId3" Type="http://schemas.openxmlformats.org/officeDocument/2006/relationships/package" Target="../embeddings/Microsoft_Excel_Macro-Enabled_Worksheet1.xlsm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ianMac:Users:mian:git:yeti-test:papers:ISSTA_DSSR:temp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ianMac:Users:mian:git:yeti-test:papers:ISSTA_DSSR:temp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525264406044488"/>
          <c:y val="0.0556295793244826"/>
          <c:w val="0.495297016424982"/>
          <c:h val="0.853314493121047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Results</c:v>
                </c:pt>
              </c:strCache>
            </c:strRef>
          </c:tx>
          <c:dPt>
            <c:idx val="0"/>
            <c:bubble3D val="0"/>
            <c:spPr>
              <a:solidFill>
                <a:srgbClr val="FF2E0D"/>
              </a:solidFill>
            </c:spPr>
          </c:dPt>
          <c:dPt>
            <c:idx val="1"/>
            <c:bubble3D val="0"/>
            <c:spPr>
              <a:solidFill>
                <a:srgbClr val="FB7337"/>
              </a:solidFill>
            </c:spPr>
          </c:dPt>
          <c:dPt>
            <c:idx val="2"/>
            <c:bubble3D val="0"/>
          </c:dPt>
          <c:dPt>
            <c:idx val="3"/>
            <c:bubble3D val="0"/>
          </c:dPt>
          <c:dPt>
            <c:idx val="4"/>
            <c:bubble3D val="0"/>
          </c:dPt>
          <c:dPt>
            <c:idx val="5"/>
            <c:bubble3D val="0"/>
          </c:dPt>
          <c:dPt>
            <c:idx val="6"/>
            <c:bubble3D val="0"/>
          </c:dPt>
          <c:dPt>
            <c:idx val="7"/>
            <c:bubble3D val="0"/>
          </c:dPt>
          <c:dPt>
            <c:idx val="8"/>
            <c:bubble3D val="0"/>
          </c:dPt>
          <c:dPt>
            <c:idx val="9"/>
            <c:bubble3D val="0"/>
          </c:dPt>
          <c:dPt>
            <c:idx val="10"/>
            <c:bubble3D val="0"/>
            <c:spPr>
              <a:blipFill rotWithShape="1">
                <a:blip xmlns:r="http://schemas.openxmlformats.org/officeDocument/2006/relationships" r:embed="rId2"/>
                <a:tile tx="0" ty="0" sx="100000" sy="100000" flip="none" algn="tl"/>
              </a:blipFill>
            </c:spPr>
          </c:dPt>
          <c:dLbls>
            <c:dLbl>
              <c:idx val="4"/>
              <c:delete val="1"/>
            </c:dLbl>
            <c:dLbl>
              <c:idx val="5"/>
              <c:delete val="1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Sheet1!$A$2:$A$12</c:f>
              <c:strCache>
                <c:ptCount val="11"/>
                <c:pt idx="0">
                  <c:v>DSSR &gt; R = 12</c:v>
                </c:pt>
                <c:pt idx="1">
                  <c:v>DSSR &gt; R+ =10</c:v>
                </c:pt>
                <c:pt idx="2">
                  <c:v>DSSR = R = 5</c:v>
                </c:pt>
                <c:pt idx="3">
                  <c:v>DSSR = R+ = 7</c:v>
                </c:pt>
                <c:pt idx="4">
                  <c:v>DSSR &lt; R = 0</c:v>
                </c:pt>
                <c:pt idx="5">
                  <c:v>DSSR &lt; R+ = 0</c:v>
                </c:pt>
                <c:pt idx="6">
                  <c:v>R+ &gt; R = 10</c:v>
                </c:pt>
                <c:pt idx="7">
                  <c:v>R+ &lt; R = 5</c:v>
                </c:pt>
                <c:pt idx="8">
                  <c:v>R+ = R = 2</c:v>
                </c:pt>
                <c:pt idx="9">
                  <c:v>R &gt; R+ = 4</c:v>
                </c:pt>
                <c:pt idx="10">
                  <c:v>DSSR = R = R+ = 43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12.0</c:v>
                </c:pt>
                <c:pt idx="1">
                  <c:v>10.0</c:v>
                </c:pt>
                <c:pt idx="2">
                  <c:v>5.0</c:v>
                </c:pt>
                <c:pt idx="3">
                  <c:v>7.0</c:v>
                </c:pt>
                <c:pt idx="4">
                  <c:v>0.0</c:v>
                </c:pt>
                <c:pt idx="5">
                  <c:v>0.0</c:v>
                </c:pt>
                <c:pt idx="6">
                  <c:v>10.0</c:v>
                </c:pt>
                <c:pt idx="7">
                  <c:v>5.0</c:v>
                </c:pt>
                <c:pt idx="8">
                  <c:v>2.0</c:v>
                </c:pt>
                <c:pt idx="9">
                  <c:v>4.0</c:v>
                </c:pt>
                <c:pt idx="10">
                  <c:v>43.0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72">
          <a:noFill/>
        </a:ln>
      </c:spPr>
    </c:plotArea>
    <c:legend>
      <c:legendPos val="r"/>
      <c:legendEntry>
        <c:idx val="0"/>
        <c:txPr>
          <a:bodyPr/>
          <a:lstStyle/>
          <a:p>
            <a:pPr>
              <a:defRPr sz="1200">
                <a:solidFill>
                  <a:srgbClr val="2D1CFF"/>
                </a:solidFill>
              </a:defRPr>
            </a:pPr>
            <a:endParaRPr lang="en-US"/>
          </a:p>
        </c:txPr>
      </c:legendEntry>
      <c:legendEntry>
        <c:idx val="1"/>
        <c:txPr>
          <a:bodyPr/>
          <a:lstStyle/>
          <a:p>
            <a:pPr>
              <a:defRPr sz="1200">
                <a:solidFill>
                  <a:srgbClr val="2D1CFF"/>
                </a:solidFill>
              </a:defRPr>
            </a:pPr>
            <a:endParaRPr lang="en-US"/>
          </a:p>
        </c:txPr>
      </c:legendEntry>
      <c:legendEntry>
        <c:idx val="4"/>
        <c:txPr>
          <a:bodyPr/>
          <a:lstStyle/>
          <a:p>
            <a:pPr>
              <a:defRPr sz="1200">
                <a:solidFill>
                  <a:srgbClr val="FF0000"/>
                </a:solidFill>
              </a:defRPr>
            </a:pPr>
            <a:endParaRPr lang="en-US"/>
          </a:p>
        </c:txPr>
      </c:legendEntry>
      <c:legendEntry>
        <c:idx val="5"/>
        <c:txPr>
          <a:bodyPr/>
          <a:lstStyle/>
          <a:p>
            <a:pPr>
              <a:defRPr sz="1200">
                <a:solidFill>
                  <a:srgbClr val="FF2E0D"/>
                </a:solidFill>
              </a:defRPr>
            </a:pPr>
            <a:endParaRPr lang="en-US"/>
          </a:p>
        </c:txPr>
      </c:legendEntry>
      <c:legendEntry>
        <c:idx val="10"/>
        <c:delete val="1"/>
      </c:legendEntry>
      <c:layout>
        <c:manualLayout>
          <c:xMode val="edge"/>
          <c:yMode val="edge"/>
          <c:x val="0.532984071956751"/>
          <c:y val="0.0682919456658526"/>
          <c:w val="0.401594248165798"/>
          <c:h val="0.844430876075607"/>
        </c:manualLayout>
      </c:layout>
      <c:overlay val="0"/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798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2220039292731"/>
          <c:y val="0.0292134831460674"/>
          <c:w val="0.952494237581795"/>
          <c:h val="0.824330000884721"/>
        </c:manualLayout>
      </c:layout>
      <c:lineChart>
        <c:grouping val="standard"/>
        <c:varyColors val="0"/>
        <c:ser>
          <c:idx val="0"/>
          <c:order val="0"/>
          <c:tx>
            <c:strRef>
              <c:f>Sheet84!$G$8</c:f>
              <c:strCache>
                <c:ptCount val="1"/>
                <c:pt idx="0">
                  <c:v>DSSR over R</c:v>
                </c:pt>
              </c:strCache>
            </c:strRef>
          </c:tx>
          <c:cat>
            <c:strRef>
              <c:f>Sheet84!$B$9:$B$26</c:f>
              <c:strCache>
                <c:ptCount val="18"/>
                <c:pt idx="0">
                  <c:v>CheckAssociator</c:v>
                </c:pt>
                <c:pt idx="1">
                  <c:v>Debug</c:v>
                </c:pt>
                <c:pt idx="2">
                  <c:v>DirectoryScanner</c:v>
                </c:pt>
                <c:pt idx="3">
                  <c:v>Group</c:v>
                </c:pt>
                <c:pt idx="4">
                  <c:v>Image</c:v>
                </c:pt>
                <c:pt idx="5">
                  <c:v>JavaWrapper</c:v>
                </c:pt>
                <c:pt idx="6">
                  <c:v>List</c:v>
                </c:pt>
                <c:pt idx="7">
                  <c:v>NodeSequence</c:v>
                </c:pt>
                <c:pt idx="8">
                  <c:v>Project</c:v>
                </c:pt>
                <c:pt idx="9">
                  <c:v>Repository</c:v>
                </c:pt>
                <c:pt idx="10">
                  <c:v>Scene</c:v>
                </c:pt>
                <c:pt idx="11">
                  <c:v>Server</c:v>
                </c:pt>
                <c:pt idx="12">
                  <c:v>Sorter</c:v>
                </c:pt>
                <c:pt idx="13">
                  <c:v>Statistics</c:v>
                </c:pt>
                <c:pt idx="14">
                  <c:v>Stopwords</c:v>
                </c:pt>
                <c:pt idx="15">
                  <c:v>StringHelper</c:v>
                </c:pt>
                <c:pt idx="16">
                  <c:v>Xstring</c:v>
                </c:pt>
                <c:pt idx="17">
                  <c:v>total</c:v>
                </c:pt>
              </c:strCache>
            </c:strRef>
          </c:cat>
          <c:val>
            <c:numRef>
              <c:f>Sheet84!$G$9:$G$26</c:f>
              <c:numCache>
                <c:formatCode>0%</c:formatCode>
                <c:ptCount val="18"/>
                <c:pt idx="0">
                  <c:v>0.0</c:v>
                </c:pt>
                <c:pt idx="1">
                  <c:v>0.2</c:v>
                </c:pt>
                <c:pt idx="2">
                  <c:v>0.0833333333333333</c:v>
                </c:pt>
                <c:pt idx="3">
                  <c:v>0.0</c:v>
                </c:pt>
                <c:pt idx="4">
                  <c:v>0.0</c:v>
                </c:pt>
                <c:pt idx="5">
                  <c:v>0.25</c:v>
                </c:pt>
                <c:pt idx="6">
                  <c:v>0.166666666666667</c:v>
                </c:pt>
                <c:pt idx="7">
                  <c:v>0.0</c:v>
                </c:pt>
                <c:pt idx="8">
                  <c:v>0.0579710144927536</c:v>
                </c:pt>
                <c:pt idx="9">
                  <c:v>0.225</c:v>
                </c:pt>
                <c:pt idx="10">
                  <c:v>0.037037037037037</c:v>
                </c:pt>
                <c:pt idx="11">
                  <c:v>0.117647058823529</c:v>
                </c:pt>
                <c:pt idx="12">
                  <c:v>0.333333333333333</c:v>
                </c:pt>
                <c:pt idx="13">
                  <c:v>0.333333333333333</c:v>
                </c:pt>
                <c:pt idx="14">
                  <c:v>0.125</c:v>
                </c:pt>
                <c:pt idx="15">
                  <c:v>0.0227272727272727</c:v>
                </c:pt>
                <c:pt idx="16">
                  <c:v>0.0</c:v>
                </c:pt>
                <c:pt idx="17">
                  <c:v>0.0875331564986737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Sheet84!$H$8</c:f>
              <c:strCache>
                <c:ptCount val="1"/>
                <c:pt idx="0">
                  <c:v>DSSR over R+</c:v>
                </c:pt>
              </c:strCache>
            </c:strRef>
          </c:tx>
          <c:cat>
            <c:strRef>
              <c:f>Sheet84!$B$9:$B$26</c:f>
              <c:strCache>
                <c:ptCount val="18"/>
                <c:pt idx="0">
                  <c:v>CheckAssociator</c:v>
                </c:pt>
                <c:pt idx="1">
                  <c:v>Debug</c:v>
                </c:pt>
                <c:pt idx="2">
                  <c:v>DirectoryScanner</c:v>
                </c:pt>
                <c:pt idx="3">
                  <c:v>Group</c:v>
                </c:pt>
                <c:pt idx="4">
                  <c:v>Image</c:v>
                </c:pt>
                <c:pt idx="5">
                  <c:v>JavaWrapper</c:v>
                </c:pt>
                <c:pt idx="6">
                  <c:v>List</c:v>
                </c:pt>
                <c:pt idx="7">
                  <c:v>NodeSequence</c:v>
                </c:pt>
                <c:pt idx="8">
                  <c:v>Project</c:v>
                </c:pt>
                <c:pt idx="9">
                  <c:v>Repository</c:v>
                </c:pt>
                <c:pt idx="10">
                  <c:v>Scene</c:v>
                </c:pt>
                <c:pt idx="11">
                  <c:v>Server</c:v>
                </c:pt>
                <c:pt idx="12">
                  <c:v>Sorter</c:v>
                </c:pt>
                <c:pt idx="13">
                  <c:v>Statistics</c:v>
                </c:pt>
                <c:pt idx="14">
                  <c:v>Stopwords</c:v>
                </c:pt>
                <c:pt idx="15">
                  <c:v>StringHelper</c:v>
                </c:pt>
                <c:pt idx="16">
                  <c:v>Xstring</c:v>
                </c:pt>
                <c:pt idx="17">
                  <c:v>total</c:v>
                </c:pt>
              </c:strCache>
            </c:strRef>
          </c:cat>
          <c:val>
            <c:numRef>
              <c:f>Sheet84!$H$9:$H$26</c:f>
              <c:numCache>
                <c:formatCode>0%</c:formatCode>
                <c:ptCount val="18"/>
                <c:pt idx="0">
                  <c:v>0.166666666666667</c:v>
                </c:pt>
                <c:pt idx="1">
                  <c:v>0.0</c:v>
                </c:pt>
                <c:pt idx="2">
                  <c:v>0.0285714285714286</c:v>
                </c:pt>
                <c:pt idx="3">
                  <c:v>0.1</c:v>
                </c:pt>
                <c:pt idx="4">
                  <c:v>0.166666666666667</c:v>
                </c:pt>
                <c:pt idx="5">
                  <c:v>0.0</c:v>
                </c:pt>
                <c:pt idx="6">
                  <c:v>0.0</c:v>
                </c:pt>
                <c:pt idx="7">
                  <c:v>0.0555555555555555</c:v>
                </c:pt>
                <c:pt idx="8">
                  <c:v>0.0454545454545454</c:v>
                </c:pt>
                <c:pt idx="9">
                  <c:v>0.0</c:v>
                </c:pt>
                <c:pt idx="10">
                  <c:v>0.0384615384615385</c:v>
                </c:pt>
                <c:pt idx="11">
                  <c:v>0.0</c:v>
                </c:pt>
                <c:pt idx="12">
                  <c:v>0.0</c:v>
                </c:pt>
                <c:pt idx="13">
                  <c:v>0.0434782608695652</c:v>
                </c:pt>
                <c:pt idx="14">
                  <c:v>0.142857142857143</c:v>
                </c:pt>
                <c:pt idx="15">
                  <c:v>0.0</c:v>
                </c:pt>
                <c:pt idx="16">
                  <c:v>0.0434782608695652</c:v>
                </c:pt>
                <c:pt idx="17">
                  <c:v>0.0385674931129477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3895848"/>
        <c:axId val="2099611768"/>
      </c:lineChart>
      <c:catAx>
        <c:axId val="2103895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099611768"/>
        <c:crosses val="autoZero"/>
        <c:auto val="1"/>
        <c:lblAlgn val="ctr"/>
        <c:lblOffset val="100"/>
        <c:noMultiLvlLbl val="0"/>
      </c:catAx>
      <c:valAx>
        <c:axId val="2099611768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/>
                </a:pPr>
                <a:r>
                  <a:rPr lang="en-US" sz="1400"/>
                  <a:t>Improvement</a:t>
                </a:r>
                <a:r>
                  <a:rPr lang="en-US" sz="1400" baseline="0"/>
                  <a:t> of DSSR over R and R+</a:t>
                </a:r>
                <a:endParaRPr lang="en-US" sz="1400"/>
              </a:p>
            </c:rich>
          </c:tx>
          <c:overlay val="0"/>
        </c:title>
        <c:numFmt formatCode="0%" sourceLinked="1"/>
        <c:majorTickMark val="none"/>
        <c:minorTickMark val="none"/>
        <c:tickLblPos val="nextTo"/>
        <c:crossAx val="210389584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tint val="75000"/>
          <a:shade val="95000"/>
          <a:satMod val="105000"/>
        </a:schemeClr>
      </a:solidFill>
      <a:prstDash val="solid"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432220039292731"/>
          <c:y val="0.0292134831460674"/>
          <c:w val="0.952494237581795"/>
          <c:h val="0.824330000884721"/>
        </c:manualLayout>
      </c:layout>
      <c:lineChart>
        <c:grouping val="standard"/>
        <c:varyColors val="0"/>
        <c:ser>
          <c:idx val="0"/>
          <c:order val="0"/>
          <c:tx>
            <c:strRef>
              <c:f>Sheet84!$G$8</c:f>
              <c:strCache>
                <c:ptCount val="1"/>
                <c:pt idx="0">
                  <c:v>DSSR over R</c:v>
                </c:pt>
              </c:strCache>
            </c:strRef>
          </c:tx>
          <c:cat>
            <c:strRef>
              <c:f>Sheet84!$B$9:$B$26</c:f>
              <c:strCache>
                <c:ptCount val="18"/>
                <c:pt idx="0">
                  <c:v>CheckAssociator</c:v>
                </c:pt>
                <c:pt idx="1">
                  <c:v>Debug</c:v>
                </c:pt>
                <c:pt idx="2">
                  <c:v>DirectoryScanner</c:v>
                </c:pt>
                <c:pt idx="3">
                  <c:v>Group</c:v>
                </c:pt>
                <c:pt idx="4">
                  <c:v>Image</c:v>
                </c:pt>
                <c:pt idx="5">
                  <c:v>JavaWrapper</c:v>
                </c:pt>
                <c:pt idx="6">
                  <c:v>List</c:v>
                </c:pt>
                <c:pt idx="7">
                  <c:v>NodeSequence</c:v>
                </c:pt>
                <c:pt idx="8">
                  <c:v>Project</c:v>
                </c:pt>
                <c:pt idx="9">
                  <c:v>Repository</c:v>
                </c:pt>
                <c:pt idx="10">
                  <c:v>Scene</c:v>
                </c:pt>
                <c:pt idx="11">
                  <c:v>Server</c:v>
                </c:pt>
                <c:pt idx="12">
                  <c:v>Sorter</c:v>
                </c:pt>
                <c:pt idx="13">
                  <c:v>Statistics</c:v>
                </c:pt>
                <c:pt idx="14">
                  <c:v>Stopwords</c:v>
                </c:pt>
                <c:pt idx="15">
                  <c:v>StringHelper</c:v>
                </c:pt>
                <c:pt idx="16">
                  <c:v>Xstring</c:v>
                </c:pt>
                <c:pt idx="17">
                  <c:v>total</c:v>
                </c:pt>
              </c:strCache>
            </c:strRef>
          </c:cat>
          <c:val>
            <c:numRef>
              <c:f>Sheet84!$G$9:$G$26</c:f>
              <c:numCache>
                <c:formatCode>0%</c:formatCode>
                <c:ptCount val="18"/>
                <c:pt idx="0">
                  <c:v>0.0</c:v>
                </c:pt>
                <c:pt idx="1">
                  <c:v>0.2</c:v>
                </c:pt>
                <c:pt idx="2">
                  <c:v>0.0833333333333333</c:v>
                </c:pt>
                <c:pt idx="3">
                  <c:v>0.0</c:v>
                </c:pt>
                <c:pt idx="4">
                  <c:v>0.0</c:v>
                </c:pt>
                <c:pt idx="5">
                  <c:v>0.25</c:v>
                </c:pt>
                <c:pt idx="6">
                  <c:v>0.166666666666667</c:v>
                </c:pt>
                <c:pt idx="7">
                  <c:v>0.0</c:v>
                </c:pt>
                <c:pt idx="8">
                  <c:v>0.0579710144927536</c:v>
                </c:pt>
                <c:pt idx="9">
                  <c:v>0.225</c:v>
                </c:pt>
                <c:pt idx="10">
                  <c:v>0.037037037037037</c:v>
                </c:pt>
                <c:pt idx="11">
                  <c:v>0.117647058823529</c:v>
                </c:pt>
                <c:pt idx="12">
                  <c:v>0.333333333333333</c:v>
                </c:pt>
                <c:pt idx="13">
                  <c:v>0.333333333333333</c:v>
                </c:pt>
                <c:pt idx="14">
                  <c:v>0.125</c:v>
                </c:pt>
                <c:pt idx="15">
                  <c:v>0.0227272727272727</c:v>
                </c:pt>
                <c:pt idx="16">
                  <c:v>0.0</c:v>
                </c:pt>
                <c:pt idx="17">
                  <c:v>0.0875331564986737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Sheet84!$H$8</c:f>
              <c:strCache>
                <c:ptCount val="1"/>
                <c:pt idx="0">
                  <c:v>DSSR over R+</c:v>
                </c:pt>
              </c:strCache>
            </c:strRef>
          </c:tx>
          <c:cat>
            <c:strRef>
              <c:f>Sheet84!$B$9:$B$26</c:f>
              <c:strCache>
                <c:ptCount val="18"/>
                <c:pt idx="0">
                  <c:v>CheckAssociator</c:v>
                </c:pt>
                <c:pt idx="1">
                  <c:v>Debug</c:v>
                </c:pt>
                <c:pt idx="2">
                  <c:v>DirectoryScanner</c:v>
                </c:pt>
                <c:pt idx="3">
                  <c:v>Group</c:v>
                </c:pt>
                <c:pt idx="4">
                  <c:v>Image</c:v>
                </c:pt>
                <c:pt idx="5">
                  <c:v>JavaWrapper</c:v>
                </c:pt>
                <c:pt idx="6">
                  <c:v>List</c:v>
                </c:pt>
                <c:pt idx="7">
                  <c:v>NodeSequence</c:v>
                </c:pt>
                <c:pt idx="8">
                  <c:v>Project</c:v>
                </c:pt>
                <c:pt idx="9">
                  <c:v>Repository</c:v>
                </c:pt>
                <c:pt idx="10">
                  <c:v>Scene</c:v>
                </c:pt>
                <c:pt idx="11">
                  <c:v>Server</c:v>
                </c:pt>
                <c:pt idx="12">
                  <c:v>Sorter</c:v>
                </c:pt>
                <c:pt idx="13">
                  <c:v>Statistics</c:v>
                </c:pt>
                <c:pt idx="14">
                  <c:v>Stopwords</c:v>
                </c:pt>
                <c:pt idx="15">
                  <c:v>StringHelper</c:v>
                </c:pt>
                <c:pt idx="16">
                  <c:v>Xstring</c:v>
                </c:pt>
                <c:pt idx="17">
                  <c:v>total</c:v>
                </c:pt>
              </c:strCache>
            </c:strRef>
          </c:cat>
          <c:val>
            <c:numRef>
              <c:f>Sheet84!$H$9:$H$26</c:f>
              <c:numCache>
                <c:formatCode>0%</c:formatCode>
                <c:ptCount val="18"/>
                <c:pt idx="0">
                  <c:v>0.166666666666667</c:v>
                </c:pt>
                <c:pt idx="1">
                  <c:v>0.0</c:v>
                </c:pt>
                <c:pt idx="2">
                  <c:v>0.0285714285714286</c:v>
                </c:pt>
                <c:pt idx="3">
                  <c:v>0.1</c:v>
                </c:pt>
                <c:pt idx="4">
                  <c:v>0.166666666666667</c:v>
                </c:pt>
                <c:pt idx="5">
                  <c:v>0.0</c:v>
                </c:pt>
                <c:pt idx="6">
                  <c:v>0.0</c:v>
                </c:pt>
                <c:pt idx="7">
                  <c:v>0.0555555555555555</c:v>
                </c:pt>
                <c:pt idx="8">
                  <c:v>0.0454545454545454</c:v>
                </c:pt>
                <c:pt idx="9">
                  <c:v>0.0</c:v>
                </c:pt>
                <c:pt idx="10">
                  <c:v>0.0384615384615385</c:v>
                </c:pt>
                <c:pt idx="11">
                  <c:v>0.0</c:v>
                </c:pt>
                <c:pt idx="12">
                  <c:v>0.0</c:v>
                </c:pt>
                <c:pt idx="13">
                  <c:v>0.0434782608695652</c:v>
                </c:pt>
                <c:pt idx="14">
                  <c:v>0.142857142857143</c:v>
                </c:pt>
                <c:pt idx="15">
                  <c:v>0.0</c:v>
                </c:pt>
                <c:pt idx="16">
                  <c:v>0.0434782608695652</c:v>
                </c:pt>
                <c:pt idx="17">
                  <c:v>0.0385674931129477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5383464"/>
        <c:axId val="2103671624"/>
      </c:lineChart>
      <c:catAx>
        <c:axId val="2125383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103671624"/>
        <c:crosses val="autoZero"/>
        <c:auto val="1"/>
        <c:lblAlgn val="ctr"/>
        <c:lblOffset val="100"/>
        <c:noMultiLvlLbl val="0"/>
      </c:catAx>
      <c:valAx>
        <c:axId val="210367162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 sz="1400" b="0"/>
                </a:pPr>
                <a:r>
                  <a:rPr lang="en-US" sz="1400" b="0" dirty="0"/>
                  <a:t>Improvement</a:t>
                </a:r>
                <a:r>
                  <a:rPr lang="en-US" sz="1400" b="0" baseline="0" dirty="0"/>
                  <a:t> of DSSR over R and R+</a:t>
                </a:r>
                <a:endParaRPr lang="en-US" sz="1400" b="0" dirty="0"/>
              </a:p>
            </c:rich>
          </c:tx>
          <c:layout>
            <c:manualLayout>
              <c:xMode val="edge"/>
              <c:yMode val="edge"/>
              <c:x val="0.0348379112805658"/>
              <c:y val="0.109018964178773"/>
            </c:manualLayout>
          </c:layout>
          <c:overlay val="0"/>
        </c:title>
        <c:numFmt formatCode="0%" sourceLinked="1"/>
        <c:majorTickMark val="none"/>
        <c:minorTickMark val="none"/>
        <c:tickLblPos val="nextTo"/>
        <c:crossAx val="2125383464"/>
        <c:crosses val="autoZero"/>
        <c:crossBetween val="between"/>
      </c:val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900"/>
            </a:pPr>
            <a:endParaRPr lang="en-US"/>
          </a:p>
        </c:txPr>
      </c:dTable>
    </c:plotArea>
    <c:plotVisOnly val="1"/>
    <c:dispBlanksAs val="gap"/>
    <c:showDLblsOverMax val="0"/>
  </c:chart>
  <c:spPr>
    <a:solidFill>
      <a:schemeClr val="bg1"/>
    </a:solidFill>
    <a:ln>
      <a:solidFill>
        <a:schemeClr val="tx1">
          <a:tint val="75000"/>
          <a:shade val="95000"/>
          <a:satMod val="105000"/>
        </a:schemeClr>
      </a:solidFill>
      <a:prstDash val="solid"/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87847-25F0-7448-9E96-DB87D15DD748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E9D0F-7A70-BC4D-AA54-0D13179C9E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9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dirty="0"/>
              <a:t>Yeti is a random testing tool, strategy used is random testing</a:t>
            </a:r>
          </a:p>
          <a:p>
            <a:r>
              <a:rPr lang="en-GB" dirty="0"/>
              <a:t>Coded in </a:t>
            </a:r>
            <a:r>
              <a:rPr lang="en-GB" dirty="0" smtClean="0"/>
              <a:t>Java</a:t>
            </a:r>
          </a:p>
          <a:p>
            <a:r>
              <a:rPr lang="en-GB" sz="12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by testing </a:t>
            </a:r>
            <a:r>
              <a:rPr lang="en-GB" sz="1200" dirty="0" err="1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java.lang</a:t>
            </a:r>
            <a:r>
              <a:rPr lang="en-GB" sz="12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 and </a:t>
            </a:r>
            <a:r>
              <a:rPr lang="en-GB" sz="1200" dirty="0" err="1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iText</a:t>
            </a:r>
            <a:endParaRPr lang="en-GB" dirty="0"/>
          </a:p>
          <a:p>
            <a:r>
              <a:rPr lang="en-GB" dirty="0"/>
              <a:t>Decoupling ?</a:t>
            </a:r>
          </a:p>
          <a:p>
            <a:r>
              <a:rPr lang="en-GB" dirty="0"/>
              <a:t>Language agnostic ?</a:t>
            </a:r>
          </a:p>
          <a:p>
            <a:r>
              <a:rPr lang="en-GB" dirty="0"/>
              <a:t>High speed of processing</a:t>
            </a:r>
          </a:p>
          <a:p>
            <a:r>
              <a:rPr lang="en-GB" dirty="0"/>
              <a:t>Yeti can be operated from both CLI and GUI</a:t>
            </a:r>
          </a:p>
          <a:p>
            <a:r>
              <a:rPr lang="en-GB" dirty="0"/>
              <a:t>Testing can be changed at run time</a:t>
            </a:r>
          </a:p>
          <a:p>
            <a:endParaRPr lang="en-GB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21B3AA75-F341-6143-B286-6371A9302880}" type="slidenum">
              <a:rPr lang="en-GB">
                <a:latin typeface="Arial" charset="0"/>
              </a:rPr>
              <a:pPr eaLnBrk="1" hangingPunct="1"/>
              <a:t>8</a:t>
            </a:fld>
            <a:endParaRPr lang="en-GB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1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0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13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2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611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58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09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702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560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42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5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B0758-6489-CF4D-BEB3-FD09930D1791}" type="datetimeFigureOut">
              <a:rPr lang="en-US" smtClean="0"/>
              <a:t>24/01/2013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9ADCF-318C-F040-B9D6-B304AAADCA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418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Relationship Id="rId3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slide" Target="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roups.csail.mit.edu/pag/daikon/download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86525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cs typeface="Times New Roman"/>
              </a:rPr>
              <a:t>New strategies for finding </a:t>
            </a:r>
            <a:r>
              <a:rPr lang="en-US" dirty="0">
                <a:cs typeface="Times New Roman"/>
              </a:rPr>
              <a:t>f</a:t>
            </a:r>
            <a:r>
              <a:rPr lang="en-US" dirty="0" smtClean="0">
                <a:cs typeface="Times New Roman"/>
              </a:rPr>
              <a:t>ailures and their </a:t>
            </a:r>
            <a:r>
              <a:rPr lang="en-US" dirty="0">
                <a:cs typeface="Times New Roman"/>
              </a:rPr>
              <a:t>d</a:t>
            </a:r>
            <a:r>
              <a:rPr lang="en-US" dirty="0" smtClean="0">
                <a:cs typeface="Times New Roman"/>
              </a:rPr>
              <a:t>omains</a:t>
            </a:r>
            <a:endParaRPr lang="en-US" dirty="0">
              <a:cs typeface="Times New Roman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17908"/>
            <a:ext cx="6400800" cy="987072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Times New Roman"/>
              </a:rPr>
              <a:t>Mian </a:t>
            </a:r>
            <a:r>
              <a:rPr lang="en-US" dirty="0" err="1" smtClean="0">
                <a:latin typeface="+mj-lt"/>
                <a:cs typeface="Times New Roman"/>
              </a:rPr>
              <a:t>Asbaat</a:t>
            </a:r>
            <a:r>
              <a:rPr lang="en-US" dirty="0" smtClean="0">
                <a:latin typeface="+mj-lt"/>
                <a:cs typeface="Times New Roman"/>
              </a:rPr>
              <a:t> </a:t>
            </a:r>
            <a:r>
              <a:rPr lang="en-US" dirty="0" smtClean="0">
                <a:latin typeface="+mj-lt"/>
                <a:cs typeface="Times New Roman"/>
              </a:rPr>
              <a:t>Ahmad</a:t>
            </a:r>
          </a:p>
          <a:p>
            <a:r>
              <a:rPr lang="en-US" sz="2200" dirty="0" smtClean="0">
                <a:latin typeface="+mj-lt"/>
                <a:cs typeface="Times New Roman"/>
              </a:rPr>
              <a:t>24-01-2013</a:t>
            </a:r>
            <a:endParaRPr lang="en-US" sz="2200" dirty="0">
              <a:latin typeface="+mj-lt"/>
              <a:cs typeface="Times New Roman"/>
            </a:endParaRPr>
          </a:p>
        </p:txBody>
      </p:sp>
      <p:pic>
        <p:nvPicPr>
          <p:cNvPr id="4" name="Picture 3" descr="shapeimage_4 (1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645" y="6283429"/>
            <a:ext cx="1258519" cy="409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1524000" y="999273"/>
            <a:ext cx="6400800" cy="987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17689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239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Why </a:t>
            </a:r>
            <a:r>
              <a:rPr lang="en-US" dirty="0">
                <a:cs typeface="Times New Roman"/>
              </a:rPr>
              <a:t>I</a:t>
            </a:r>
            <a:r>
              <a:rPr lang="en-US" dirty="0" smtClean="0">
                <a:cs typeface="Times New Roman"/>
              </a:rPr>
              <a:t>mprove Random Testing?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27075">
              <a:defRPr/>
            </a:pPr>
            <a:r>
              <a:rPr lang="en-US" sz="2800" dirty="0">
                <a:cs typeface="Times New Roman"/>
              </a:rPr>
              <a:t>To increase </a:t>
            </a:r>
            <a:r>
              <a:rPr lang="en-US" sz="2800" dirty="0" smtClean="0">
                <a:cs typeface="Times New Roman"/>
              </a:rPr>
              <a:t>code coverage</a:t>
            </a:r>
          </a:p>
          <a:p>
            <a:pPr marL="1127125" lvl="1">
              <a:defRPr/>
            </a:pPr>
            <a:r>
              <a:rPr lang="en-US" sz="2400" dirty="0" smtClean="0">
                <a:cs typeface="Times New Roman"/>
              </a:rPr>
              <a:t>If(</a:t>
            </a:r>
            <a:r>
              <a:rPr lang="en-US" sz="2400" dirty="0">
                <a:cs typeface="Times New Roman"/>
              </a:rPr>
              <a:t>x</a:t>
            </a:r>
            <a:r>
              <a:rPr lang="en-US" sz="2400" dirty="0" smtClean="0">
                <a:cs typeface="Times New Roman"/>
              </a:rPr>
              <a:t> == 3333) then … where x is 32 bit variable</a:t>
            </a:r>
            <a:endParaRPr lang="en-US" sz="2400" dirty="0">
              <a:cs typeface="Times New Roman"/>
            </a:endParaRPr>
          </a:p>
          <a:p>
            <a:pPr marL="727075">
              <a:defRPr/>
            </a:pPr>
            <a:r>
              <a:rPr lang="en-US" sz="2800" dirty="0">
                <a:cs typeface="Times New Roman"/>
              </a:rPr>
              <a:t>To increase </a:t>
            </a:r>
            <a:r>
              <a:rPr lang="en-US" sz="2800" dirty="0" smtClean="0">
                <a:cs typeface="Times New Roman"/>
              </a:rPr>
              <a:t>efficiency</a:t>
            </a:r>
            <a:endParaRPr lang="en-US" sz="2400" dirty="0">
              <a:cs typeface="Times New Roman"/>
            </a:endParaRPr>
          </a:p>
          <a:p>
            <a:pPr marL="727075">
              <a:defRPr/>
            </a:pPr>
            <a:r>
              <a:rPr lang="en-US" sz="2800" dirty="0">
                <a:cs typeface="Times New Roman"/>
              </a:rPr>
              <a:t>To decrease over-head</a:t>
            </a:r>
          </a:p>
          <a:p>
            <a:pPr marL="727075">
              <a:defRPr/>
            </a:pPr>
            <a:r>
              <a:rPr lang="en-US" sz="2800" dirty="0">
                <a:cs typeface="Times New Roman"/>
              </a:rPr>
              <a:t>To generate friendly output</a:t>
            </a:r>
          </a:p>
          <a:p>
            <a:pPr marL="727075">
              <a:defRPr/>
            </a:pPr>
            <a:r>
              <a:rPr lang="en-US" sz="2800" dirty="0">
                <a:cs typeface="Times New Roman"/>
              </a:rPr>
              <a:t>To introduce </a:t>
            </a:r>
            <a:r>
              <a:rPr lang="en-US" sz="2800" dirty="0" smtClean="0">
                <a:cs typeface="Times New Roman"/>
              </a:rPr>
              <a:t>automation</a:t>
            </a:r>
            <a:endParaRPr lang="en-US"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2587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Times New Roman"/>
              </a:rPr>
              <a:t>Enhanced versions of Random Testing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545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cs typeface="Times New Roman"/>
              </a:rPr>
              <a:t>Adaptive Random Testing (ART)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Quasi Random Testing (QRT)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Mirror Adaptive Random Testing (MART)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Restricted Random Testing (RRT)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Feedback</a:t>
            </a:r>
            <a:r>
              <a:rPr lang="en-US" sz="2800" dirty="0" smtClean="0">
                <a:cs typeface="Times New Roman"/>
              </a:rPr>
              <a:t>-Directed </a:t>
            </a:r>
            <a:r>
              <a:rPr lang="en-US" sz="2800" dirty="0">
                <a:cs typeface="Times New Roman"/>
              </a:rPr>
              <a:t>Random Testing (</a:t>
            </a:r>
            <a:r>
              <a:rPr lang="en-US" sz="2800" dirty="0" smtClean="0">
                <a:cs typeface="Times New Roman"/>
              </a:rPr>
              <a:t>F-DRT</a:t>
            </a:r>
            <a:r>
              <a:rPr lang="en-US" sz="2800" dirty="0">
                <a:cs typeface="Times New Roman"/>
              </a:rPr>
              <a:t>)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Random Plus </a:t>
            </a:r>
            <a:r>
              <a:rPr lang="en-US" sz="2800" dirty="0">
                <a:cs typeface="Times New Roman"/>
              </a:rPr>
              <a:t>Testing (R+</a:t>
            </a:r>
            <a:r>
              <a:rPr lang="en-US" sz="2800" dirty="0" smtClean="0">
                <a:cs typeface="Times New Roman"/>
              </a:rPr>
              <a:t>)</a:t>
            </a:r>
            <a:endParaRPr lang="en-US" sz="2800" dirty="0">
              <a:cs typeface="Times New Roman"/>
            </a:endParaRPr>
          </a:p>
        </p:txBody>
      </p:sp>
      <p:pic>
        <p:nvPicPr>
          <p:cNvPr id="4" name="Picture 3" descr="casual-dress-variatio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957" y="5142722"/>
            <a:ext cx="1534072" cy="115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95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Types of Fault Domain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800" dirty="0">
                <a:cs typeface="Times New Roman"/>
              </a:rPr>
              <a:t>Point Fault </a:t>
            </a:r>
            <a:r>
              <a:rPr lang="en-US" sz="2800" dirty="0" smtClean="0">
                <a:cs typeface="Times New Roman"/>
              </a:rPr>
              <a:t>Domain</a:t>
            </a:r>
            <a:endParaRPr lang="en-US" sz="2800" dirty="0">
              <a:cs typeface="Times New Roman"/>
            </a:endParaRPr>
          </a:p>
          <a:p>
            <a:pPr lvl="1">
              <a:defRPr/>
            </a:pPr>
            <a:r>
              <a:rPr lang="en-US" sz="2400" dirty="0" smtClean="0">
                <a:cs typeface="Times New Roman"/>
              </a:rPr>
              <a:t>Faults </a:t>
            </a:r>
            <a:r>
              <a:rPr lang="en-US" sz="2400" dirty="0">
                <a:cs typeface="Times New Roman"/>
              </a:rPr>
              <a:t>lies scattered across input </a:t>
            </a:r>
            <a:r>
              <a:rPr lang="en-US" sz="2400" dirty="0" smtClean="0">
                <a:cs typeface="Times New Roman"/>
              </a:rPr>
              <a:t>domain</a:t>
            </a:r>
            <a:br>
              <a:rPr lang="en-US" sz="2400" dirty="0" smtClean="0">
                <a:cs typeface="Times New Roman"/>
              </a:rPr>
            </a:br>
            <a:endParaRPr lang="en-US" sz="2400" dirty="0">
              <a:cs typeface="Times New Roman"/>
            </a:endParaRPr>
          </a:p>
          <a:p>
            <a:pPr>
              <a:lnSpc>
                <a:spcPct val="120000"/>
              </a:lnSpc>
              <a:defRPr/>
            </a:pPr>
            <a:r>
              <a:rPr lang="en-US" sz="2800" dirty="0">
                <a:cs typeface="Times New Roman"/>
              </a:rPr>
              <a:t>Block Fault Domain</a:t>
            </a:r>
          </a:p>
          <a:p>
            <a:pPr lvl="1">
              <a:defRPr/>
            </a:pPr>
            <a:r>
              <a:rPr lang="en-US" sz="2400" dirty="0" smtClean="0">
                <a:cs typeface="Times New Roman"/>
              </a:rPr>
              <a:t>Faults </a:t>
            </a:r>
            <a:r>
              <a:rPr lang="en-US" sz="2400" dirty="0">
                <a:cs typeface="Times New Roman"/>
              </a:rPr>
              <a:t>lies in a block across input </a:t>
            </a:r>
            <a:r>
              <a:rPr lang="en-US" sz="2400" dirty="0" smtClean="0">
                <a:cs typeface="Times New Roman"/>
              </a:rPr>
              <a:t>domain</a:t>
            </a:r>
            <a:br>
              <a:rPr lang="en-US" sz="2400" dirty="0" smtClean="0">
                <a:cs typeface="Times New Roman"/>
              </a:rPr>
            </a:br>
            <a:endParaRPr lang="en-US" sz="2400" dirty="0">
              <a:cs typeface="Times New Roman"/>
            </a:endParaRPr>
          </a:p>
          <a:p>
            <a:pPr>
              <a:lnSpc>
                <a:spcPct val="120000"/>
              </a:lnSpc>
              <a:defRPr/>
            </a:pPr>
            <a:r>
              <a:rPr lang="en-US" sz="2800" dirty="0">
                <a:cs typeface="Times New Roman"/>
              </a:rPr>
              <a:t>Strip Fault Domain </a:t>
            </a:r>
          </a:p>
          <a:p>
            <a:pPr lvl="1">
              <a:defRPr/>
            </a:pPr>
            <a:r>
              <a:rPr lang="en-US" sz="2400" dirty="0" smtClean="0">
                <a:cs typeface="Times New Roman"/>
              </a:rPr>
              <a:t>Faults </a:t>
            </a:r>
            <a:r>
              <a:rPr lang="en-US" sz="2400" dirty="0">
                <a:cs typeface="Times New Roman"/>
              </a:rPr>
              <a:t>lies in a strip across the input </a:t>
            </a:r>
            <a:r>
              <a:rPr lang="en-US" sz="2400" dirty="0" smtClean="0">
                <a:cs typeface="Times New Roman"/>
              </a:rPr>
              <a:t>domain</a:t>
            </a:r>
            <a:endParaRPr lang="en-US" sz="2400" dirty="0">
              <a:cs typeface="Times New Roman"/>
            </a:endParaRP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00" b="16647"/>
          <a:stretch>
            <a:fillRect/>
          </a:stretch>
        </p:blipFill>
        <p:spPr bwMode="auto">
          <a:xfrm>
            <a:off x="6896100" y="1425872"/>
            <a:ext cx="1790700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4" r="2100" b="16647"/>
          <a:stretch>
            <a:fillRect/>
          </a:stretch>
        </p:blipFill>
        <p:spPr bwMode="auto">
          <a:xfrm>
            <a:off x="6932612" y="4623248"/>
            <a:ext cx="1766888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9" r="37151" b="16647"/>
          <a:stretch>
            <a:fillRect/>
          </a:stretch>
        </p:blipFill>
        <p:spPr bwMode="auto">
          <a:xfrm>
            <a:off x="6932612" y="3043238"/>
            <a:ext cx="1754188" cy="144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5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xmlns:p14="http://schemas.microsoft.com/office/powerpoint/2010/main" spd="slow" advClick="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imes New Roman"/>
              </a:rPr>
              <a:t>Main idea of DSSR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cs typeface="Times New Roman"/>
              </a:rPr>
              <a:t>We start by testing with YETI (using random+)</a:t>
            </a: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When a new failure is found we add the neighboring values to the list of interesting values</a:t>
            </a: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These have higher priority, effectively sweeping around the faults found</a:t>
            </a:r>
            <a:endParaRPr lang="en-US" sz="2800" dirty="0" smtClean="0">
              <a:cs typeface="Times New Roman"/>
            </a:endParaRPr>
          </a:p>
        </p:txBody>
      </p:sp>
      <p:pic>
        <p:nvPicPr>
          <p:cNvPr id="5" name="Cog_Wheel_Rack_Locher_100_43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6184" y="5209638"/>
            <a:ext cx="1689816" cy="12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30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478" y="274638"/>
            <a:ext cx="8366322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cs typeface="Times New Roman"/>
              </a:rPr>
              <a:t>Dirt Spot Sweeping Random Strategy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472" y="1691630"/>
            <a:ext cx="7740493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800" dirty="0">
                <a:cs typeface="Times New Roman"/>
              </a:rPr>
              <a:t>Based on three strategies</a:t>
            </a:r>
            <a:endParaRPr lang="en-US" sz="2800" dirty="0">
              <a:solidFill>
                <a:srgbClr val="FC0128"/>
              </a:solidFill>
              <a:cs typeface="Times New Roman"/>
            </a:endParaRPr>
          </a:p>
          <a:p>
            <a:pPr marL="814388">
              <a:defRPr/>
            </a:pPr>
            <a:r>
              <a:rPr lang="en-US" sz="2800" dirty="0">
                <a:cs typeface="Times New Roman"/>
              </a:rPr>
              <a:t>Random</a:t>
            </a:r>
          </a:p>
          <a:p>
            <a:pPr marL="814388">
              <a:defRPr/>
            </a:pPr>
            <a:r>
              <a:rPr lang="en-US" sz="2800" dirty="0">
                <a:cs typeface="Times New Roman"/>
              </a:rPr>
              <a:t>Random Plus</a:t>
            </a:r>
          </a:p>
          <a:p>
            <a:pPr marL="814388">
              <a:defRPr/>
            </a:pPr>
            <a:r>
              <a:rPr lang="en-US" sz="2800" dirty="0">
                <a:cs typeface="Times New Roman"/>
              </a:rPr>
              <a:t>Spot </a:t>
            </a:r>
            <a:r>
              <a:rPr lang="en-US" sz="2800" dirty="0" smtClean="0">
                <a:cs typeface="Times New Roman"/>
              </a:rPr>
              <a:t>Sweeping</a:t>
            </a:r>
            <a:endParaRPr lang="en-US" sz="2800" dirty="0">
              <a:cs typeface="Times New Roman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909963"/>
            <a:ext cx="3935413" cy="166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601455" y="5526389"/>
            <a:ext cx="130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Block sweeping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696360" y="5524041"/>
            <a:ext cx="1257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Strip sweeping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5245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imes New Roman"/>
              </a:rPr>
              <a:t>Example to illustrate DSSR strategy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  <a:cs typeface="Times New Roman"/>
              </a:rPr>
              <a:t> * Calculate square of given number and verify results.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  <a:cs typeface="Times New Roman"/>
              </a:rPr>
              <a:t> * The code contain 3 faults.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  <a:cs typeface="Times New Roman"/>
              </a:rPr>
              <a:t> * @author (</a:t>
            </a:r>
            <a:r>
              <a:rPr lang="en-US" u="sng" dirty="0">
                <a:solidFill>
                  <a:srgbClr val="0000FF"/>
                </a:solidFill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solidFill>
                  <a:srgbClr val="0000FF"/>
                </a:solidFill>
                <a:cs typeface="Times New Roman"/>
              </a:rPr>
              <a:t> */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Times New Roman"/>
              </a:rPr>
              <a:t>public class Math1{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Times New Roman"/>
              </a:rPr>
              <a:t>	public void </a:t>
            </a:r>
            <a:r>
              <a:rPr lang="en-US" dirty="0" err="1">
                <a:cs typeface="Times New Roman"/>
              </a:rPr>
              <a:t>calc</a:t>
            </a:r>
            <a:r>
              <a:rPr lang="en-US" dirty="0">
                <a:cs typeface="Times New Roman"/>
              </a:rPr>
              <a:t> (</a:t>
            </a:r>
            <a:r>
              <a:rPr lang="en-US" dirty="0" err="1">
                <a:cs typeface="Times New Roman"/>
              </a:rPr>
              <a:t>int</a:t>
            </a:r>
            <a:r>
              <a:rPr lang="en-US" dirty="0">
                <a:cs typeface="Times New Roman"/>
              </a:rPr>
              <a:t> num1) {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Times New Roman"/>
              </a:rPr>
              <a:t>		</a:t>
            </a:r>
            <a:r>
              <a:rPr lang="en-US" dirty="0">
                <a:solidFill>
                  <a:srgbClr val="0B52FC"/>
                </a:solidFill>
                <a:cs typeface="Times New Roman"/>
              </a:rPr>
              <a:t>// Square num1 and store result.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Times New Roman"/>
              </a:rPr>
              <a:t>		</a:t>
            </a:r>
            <a:r>
              <a:rPr lang="en-US" dirty="0" err="1">
                <a:cs typeface="Times New Roman"/>
              </a:rPr>
              <a:t>int</a:t>
            </a:r>
            <a:r>
              <a:rPr lang="en-US" dirty="0">
                <a:cs typeface="Times New Roman"/>
              </a:rPr>
              <a:t> result1 = num1 * num1;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Times New Roman"/>
              </a:rPr>
              <a:t>		</a:t>
            </a:r>
            <a:r>
              <a:rPr lang="en-US" dirty="0" err="1">
                <a:cs typeface="Times New Roman"/>
              </a:rPr>
              <a:t>int</a:t>
            </a:r>
            <a:r>
              <a:rPr lang="en-US" dirty="0">
                <a:cs typeface="Times New Roman"/>
              </a:rPr>
              <a:t> result2 = result1 / num1; 		</a:t>
            </a:r>
            <a:r>
              <a:rPr lang="en-US" dirty="0" smtClean="0">
                <a:cs typeface="Times New Roman"/>
              </a:rPr>
              <a:t>	</a:t>
            </a:r>
            <a:r>
              <a:rPr lang="en-US" dirty="0" smtClean="0">
                <a:solidFill>
                  <a:srgbClr val="0B52FC"/>
                </a:solidFill>
                <a:cs typeface="Times New Roman"/>
              </a:rPr>
              <a:t>/</a:t>
            </a:r>
            <a:r>
              <a:rPr lang="en-US" dirty="0">
                <a:solidFill>
                  <a:srgbClr val="0B52FC"/>
                </a:solidFill>
                <a:cs typeface="Times New Roman"/>
              </a:rPr>
              <a:t>/ 1 </a:t>
            </a:r>
          </a:p>
          <a:p>
            <a:pPr marL="0" indent="0">
              <a:buFontTx/>
              <a:buNone/>
              <a:defRPr/>
            </a:pPr>
            <a:r>
              <a:rPr lang="en-US" dirty="0">
                <a:cs typeface="Times New Roman"/>
              </a:rPr>
              <a:t>		assert </a:t>
            </a:r>
            <a:r>
              <a:rPr lang="en-US" dirty="0" err="1">
                <a:cs typeface="Times New Roman"/>
              </a:rPr>
              <a:t>Math.sqrt</a:t>
            </a:r>
            <a:r>
              <a:rPr lang="en-US" dirty="0">
                <a:cs typeface="Times New Roman"/>
              </a:rPr>
              <a:t>(result1) == num1; 	</a:t>
            </a:r>
            <a:r>
              <a:rPr lang="en-US" dirty="0">
                <a:solidFill>
                  <a:srgbClr val="0B52FC"/>
                </a:solidFill>
                <a:cs typeface="Times New Roman"/>
              </a:rPr>
              <a:t>// 2 </a:t>
            </a:r>
          </a:p>
          <a:p>
            <a:pPr marL="0" indent="0">
              <a:buFontTx/>
              <a:buNone/>
              <a:defRPr/>
            </a:pPr>
            <a:r>
              <a:rPr lang="nb-NO" dirty="0">
                <a:cs typeface="Times New Roman"/>
              </a:rPr>
              <a:t>		</a:t>
            </a:r>
            <a:r>
              <a:rPr lang="nb-NO" dirty="0" err="1">
                <a:cs typeface="Times New Roman"/>
              </a:rPr>
              <a:t>assert</a:t>
            </a:r>
            <a:r>
              <a:rPr lang="nb-NO" dirty="0">
                <a:cs typeface="Times New Roman"/>
              </a:rPr>
              <a:t> result1 &gt;= num1; 			</a:t>
            </a:r>
            <a:r>
              <a:rPr lang="nb-NO" dirty="0" smtClean="0">
                <a:cs typeface="Times New Roman"/>
              </a:rPr>
              <a:t>	</a:t>
            </a:r>
            <a:r>
              <a:rPr lang="nb-NO" dirty="0" smtClean="0">
                <a:solidFill>
                  <a:srgbClr val="0B52FC"/>
                </a:solidFill>
                <a:cs typeface="Times New Roman"/>
              </a:rPr>
              <a:t>/</a:t>
            </a:r>
            <a:r>
              <a:rPr lang="nb-NO" dirty="0">
                <a:solidFill>
                  <a:srgbClr val="0B52FC"/>
                </a:solidFill>
                <a:cs typeface="Times New Roman"/>
              </a:rPr>
              <a:t>/ 3</a:t>
            </a:r>
          </a:p>
          <a:p>
            <a:pPr marL="0" indent="0">
              <a:buFontTx/>
              <a:buNone/>
              <a:defRPr/>
            </a:pPr>
            <a:r>
              <a:rPr lang="nb-NO" dirty="0">
                <a:cs typeface="Times New Roman"/>
              </a:rPr>
              <a:t>	} </a:t>
            </a:r>
          </a:p>
          <a:p>
            <a:pPr marL="0" indent="0">
              <a:buFontTx/>
              <a:buNone/>
              <a:defRPr/>
            </a:pPr>
            <a:r>
              <a:rPr lang="nb-NO" dirty="0">
                <a:cs typeface="Times New Roman"/>
              </a:rPr>
              <a:t>}</a:t>
            </a:r>
            <a:endParaRPr lang="en-US" dirty="0">
              <a:cs typeface="Times New Roman"/>
            </a:endParaRPr>
          </a:p>
          <a:p>
            <a:pPr marL="0" indent="0">
              <a:buNone/>
            </a:pP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371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2381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cs typeface="Times New Roman"/>
              </a:rPr>
              <a:t>Performance of DSSR compared to R and R+ St.</a:t>
            </a:r>
            <a:endParaRPr lang="en-US" sz="3200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040" y="1242359"/>
            <a:ext cx="8316760" cy="4525963"/>
          </a:xfrm>
        </p:spPr>
        <p:txBody>
          <a:bodyPr/>
          <a:lstStyle/>
          <a:p>
            <a:pPr marL="452438" indent="-168275">
              <a:defRPr/>
            </a:pPr>
            <a:r>
              <a:rPr lang="en-US" sz="2000" dirty="0">
                <a:cs typeface="Times New Roman"/>
              </a:rPr>
              <a:t>60 classes </a:t>
            </a:r>
            <a:r>
              <a:rPr lang="en-US" sz="2000" dirty="0" smtClean="0">
                <a:cs typeface="Times New Roman"/>
              </a:rPr>
              <a:t>from </a:t>
            </a:r>
            <a:r>
              <a:rPr lang="en-US" sz="2000" dirty="0">
                <a:cs typeface="Times New Roman"/>
              </a:rPr>
              <a:t>32 </a:t>
            </a:r>
            <a:r>
              <a:rPr lang="en-US" sz="2000" dirty="0" smtClean="0">
                <a:cs typeface="Times New Roman"/>
              </a:rPr>
              <a:t>projects were tested </a:t>
            </a:r>
            <a:r>
              <a:rPr lang="en-US" sz="2000" dirty="0">
                <a:cs typeface="Times New Roman"/>
              </a:rPr>
              <a:t>by R, R+ and DSSR </a:t>
            </a:r>
            <a:r>
              <a:rPr lang="en-US" sz="2000" dirty="0" smtClean="0">
                <a:cs typeface="Times New Roman"/>
              </a:rPr>
              <a:t>strategies</a:t>
            </a:r>
            <a:endParaRPr lang="en-US" sz="2000" dirty="0">
              <a:cs typeface="Times New Roman"/>
            </a:endParaRPr>
          </a:p>
          <a:p>
            <a:pPr marL="452438" indent="-168275">
              <a:lnSpc>
                <a:spcPct val="120000"/>
              </a:lnSpc>
              <a:defRPr/>
            </a:pPr>
            <a:r>
              <a:rPr lang="en-US" sz="2000" dirty="0">
                <a:cs typeface="Times New Roman"/>
              </a:rPr>
              <a:t>In 43 classes all </a:t>
            </a:r>
            <a:r>
              <a:rPr lang="en-US" sz="2000" dirty="0" smtClean="0">
                <a:cs typeface="Times New Roman"/>
              </a:rPr>
              <a:t>three </a:t>
            </a:r>
            <a:r>
              <a:rPr lang="en-US" sz="2000" dirty="0">
                <a:cs typeface="Times New Roman"/>
              </a:rPr>
              <a:t>strategies found </a:t>
            </a:r>
            <a:r>
              <a:rPr lang="en-US" sz="2000" dirty="0" smtClean="0">
                <a:cs typeface="Times New Roman"/>
              </a:rPr>
              <a:t>the same </a:t>
            </a:r>
            <a:r>
              <a:rPr lang="en-US" sz="2000" dirty="0">
                <a:cs typeface="Times New Roman"/>
              </a:rPr>
              <a:t>number of faults</a:t>
            </a:r>
          </a:p>
          <a:p>
            <a:pPr marL="452438" indent="-168275">
              <a:lnSpc>
                <a:spcPct val="120000"/>
              </a:lnSpc>
              <a:defRPr/>
            </a:pPr>
            <a:r>
              <a:rPr lang="en-US" sz="2000" dirty="0">
                <a:cs typeface="Times New Roman"/>
              </a:rPr>
              <a:t>In </a:t>
            </a:r>
            <a:r>
              <a:rPr lang="en-US" sz="2000" dirty="0" smtClean="0">
                <a:cs typeface="Times New Roman"/>
              </a:rPr>
              <a:t>remaining 17 classes</a:t>
            </a:r>
            <a:r>
              <a:rPr lang="en-US" sz="2000" dirty="0">
                <a:cs typeface="Times New Roman"/>
              </a:rPr>
              <a:t> </a:t>
            </a:r>
            <a:r>
              <a:rPr lang="en-US" sz="2000" dirty="0" smtClean="0">
                <a:cs typeface="Times New Roman"/>
              </a:rPr>
              <a:t>DSSR </a:t>
            </a:r>
            <a:r>
              <a:rPr lang="en-US" sz="2000" dirty="0">
                <a:cs typeface="Times New Roman"/>
              </a:rPr>
              <a:t>strategy found the highest </a:t>
            </a:r>
            <a:r>
              <a:rPr lang="en-US" sz="2000" dirty="0" smtClean="0">
                <a:cs typeface="Times New Roman"/>
              </a:rPr>
              <a:t>number of </a:t>
            </a:r>
            <a:r>
              <a:rPr lang="en-US" sz="2000" dirty="0">
                <a:cs typeface="Times New Roman"/>
              </a:rPr>
              <a:t>unique </a:t>
            </a:r>
            <a:r>
              <a:rPr lang="en-US" sz="2000" dirty="0" smtClean="0">
                <a:cs typeface="Times New Roman"/>
              </a:rPr>
              <a:t>failures (1117) followed by </a:t>
            </a:r>
            <a:r>
              <a:rPr lang="en-US" sz="2000" dirty="0">
                <a:cs typeface="Times New Roman"/>
              </a:rPr>
              <a:t>R+ </a:t>
            </a:r>
            <a:r>
              <a:rPr lang="en-US" sz="2000" dirty="0" smtClean="0">
                <a:cs typeface="Times New Roman"/>
              </a:rPr>
              <a:t>(1106) </a:t>
            </a:r>
            <a:r>
              <a:rPr lang="en-US" sz="2000" dirty="0">
                <a:cs typeface="Times New Roman"/>
              </a:rPr>
              <a:t>and </a:t>
            </a:r>
            <a:r>
              <a:rPr lang="en-US" sz="2000" dirty="0" smtClean="0">
                <a:cs typeface="Times New Roman"/>
              </a:rPr>
              <a:t>R (1090) respectively</a:t>
            </a:r>
          </a:p>
          <a:p>
            <a:pPr marL="452438" indent="-168275">
              <a:lnSpc>
                <a:spcPct val="120000"/>
              </a:lnSpc>
              <a:defRPr/>
            </a:pPr>
            <a:r>
              <a:rPr lang="en-US" sz="2000" dirty="0" smtClean="0">
                <a:cs typeface="Times New Roman"/>
              </a:rPr>
              <a:t>On </a:t>
            </a:r>
            <a:r>
              <a:rPr lang="en-US" sz="2000" dirty="0">
                <a:cs typeface="Times New Roman"/>
              </a:rPr>
              <a:t>overall basis DSSR </a:t>
            </a:r>
            <a:r>
              <a:rPr lang="en-US" sz="2000" dirty="0" smtClean="0">
                <a:cs typeface="Times New Roman"/>
              </a:rPr>
              <a:t>strategy performed </a:t>
            </a:r>
            <a:r>
              <a:rPr lang="en-US" sz="2000" dirty="0">
                <a:cs typeface="Times New Roman"/>
              </a:rPr>
              <a:t>better than R and R</a:t>
            </a:r>
            <a:r>
              <a:rPr lang="en-US" sz="2000" dirty="0" smtClean="0">
                <a:cs typeface="Times New Roman"/>
              </a:rPr>
              <a:t>+ strategies</a:t>
            </a:r>
            <a:endParaRPr lang="en-US" sz="2000" dirty="0">
              <a:cs typeface="Times New Roman"/>
            </a:endParaRPr>
          </a:p>
          <a:p>
            <a:pPr marL="457200" lvl="1" indent="0">
              <a:buNone/>
            </a:pPr>
            <a:endParaRPr lang="en-US" dirty="0">
              <a:cs typeface="Times New Roman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059857"/>
              </p:ext>
            </p:extLst>
          </p:nvPr>
        </p:nvGraphicFramePr>
        <p:xfrm>
          <a:off x="1394557" y="3234159"/>
          <a:ext cx="5951771" cy="3486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10324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cs typeface="Times New Roman"/>
              </a:rPr>
              <a:t>Test Results of 17/60 classes</a:t>
            </a:r>
            <a:endParaRPr lang="en-US" dirty="0">
              <a:cs typeface="Times New Roman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660" y="1547706"/>
            <a:ext cx="79021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DSSR </a:t>
            </a:r>
            <a:r>
              <a:rPr lang="en-US" sz="2400" dirty="0" smtClean="0"/>
              <a:t>strategy better </a:t>
            </a:r>
            <a:r>
              <a:rPr lang="en-US" sz="2400" dirty="0"/>
              <a:t>up to 33% than </a:t>
            </a:r>
            <a:r>
              <a:rPr lang="en-US" sz="2400" dirty="0" smtClean="0"/>
              <a:t>R, </a:t>
            </a:r>
            <a:r>
              <a:rPr lang="en-US" sz="2400" dirty="0"/>
              <a:t>up to 17% than R+</a:t>
            </a:r>
          </a:p>
        </p:txBody>
      </p:sp>
      <p:graphicFrame>
        <p:nvGraphicFramePr>
          <p:cNvPr id="10" name="Chart 9"/>
          <p:cNvGraphicFramePr>
            <a:graphicFrameLocks/>
          </p:cNvGraphicFramePr>
          <p:nvPr/>
        </p:nvGraphicFramePr>
        <p:xfrm>
          <a:off x="7864756" y="5043141"/>
          <a:ext cx="0" cy="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7765092"/>
              </p:ext>
            </p:extLst>
          </p:nvPr>
        </p:nvGraphicFramePr>
        <p:xfrm>
          <a:off x="457200" y="2153919"/>
          <a:ext cx="8384544" cy="4508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1030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cs typeface="Times New Roman"/>
              </a:rPr>
              <a:t>Limitations of DSSR strategy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cs typeface="Times New Roman"/>
              </a:rPr>
              <a:t>Lack </a:t>
            </a:r>
            <a:r>
              <a:rPr lang="en-US" sz="2800" dirty="0">
                <a:cs typeface="Times New Roman"/>
              </a:rPr>
              <a:t>of improvement </a:t>
            </a:r>
            <a:r>
              <a:rPr lang="en-US" sz="2800" dirty="0" smtClean="0">
                <a:cs typeface="Times New Roman"/>
              </a:rPr>
              <a:t>in </a:t>
            </a:r>
            <a:r>
              <a:rPr lang="en-US" sz="2800" dirty="0">
                <a:cs typeface="Times New Roman"/>
              </a:rPr>
              <a:t>point fault domain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Excess time involved to find first fault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5% over-head than R and 2% than R</a:t>
            </a:r>
            <a:r>
              <a:rPr lang="en-US" sz="2800" dirty="0" smtClean="0">
                <a:cs typeface="Times New Roman"/>
              </a:rPr>
              <a:t>+ in execution</a:t>
            </a:r>
            <a:endParaRPr lang="en-US"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9787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639" y="274638"/>
            <a:ext cx="8579018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Automated Discovery of Failure Domain (ADFD)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</a:t>
            </a:r>
            <a:r>
              <a:rPr lang="en-US" sz="2800" dirty="0" smtClean="0"/>
              <a:t> new automated strategy implemented in YETI </a:t>
            </a:r>
            <a:endParaRPr lang="en-US" sz="2800" dirty="0"/>
          </a:p>
          <a:p>
            <a:r>
              <a:rPr lang="en-US" sz="2800" dirty="0" smtClean="0"/>
              <a:t>Provides GUI interface</a:t>
            </a:r>
          </a:p>
          <a:p>
            <a:r>
              <a:rPr lang="en-US" sz="2800" dirty="0" smtClean="0"/>
              <a:t>Facilitates control on lower and upper bound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inds faults and  their domains</a:t>
            </a:r>
          </a:p>
          <a:p>
            <a:r>
              <a:rPr lang="en-US" sz="2800" dirty="0" smtClean="0"/>
              <a:t>Presents results in graphical form</a:t>
            </a:r>
          </a:p>
        </p:txBody>
      </p:sp>
    </p:spTree>
    <p:extLst>
      <p:ext uri="{BB962C8B-B14F-4D97-AF65-F5344CB8AC3E}">
        <p14:creationId xmlns:p14="http://schemas.microsoft.com/office/powerpoint/2010/main" val="189672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 smtClean="0">
                <a:cs typeface="Times New Roman"/>
              </a:rPr>
              <a:t>Development of new automated </a:t>
            </a:r>
            <a:br>
              <a:rPr lang="en-US" sz="2800" dirty="0" smtClean="0">
                <a:cs typeface="Times New Roman"/>
              </a:rPr>
            </a:br>
            <a:r>
              <a:rPr lang="en-US" sz="2800" dirty="0" smtClean="0">
                <a:cs typeface="Times New Roman"/>
              </a:rPr>
              <a:t>strategies with the following objectives:</a:t>
            </a:r>
          </a:p>
          <a:p>
            <a:pPr lvl="1">
              <a:defRPr/>
            </a:pPr>
            <a:endParaRPr lang="en-US" sz="20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To </a:t>
            </a:r>
            <a:r>
              <a:rPr lang="en-US" sz="2800" dirty="0">
                <a:cs typeface="Times New Roman"/>
              </a:rPr>
              <a:t>f</a:t>
            </a:r>
            <a:r>
              <a:rPr lang="en-US" sz="2800" dirty="0" smtClean="0">
                <a:cs typeface="Times New Roman"/>
              </a:rPr>
              <a:t>ind the maximum number of faults </a:t>
            </a:r>
            <a:r>
              <a:rPr lang="en-US" sz="2800" dirty="0">
                <a:cs typeface="Times New Roman"/>
              </a:rPr>
              <a:t>and </a:t>
            </a:r>
            <a:r>
              <a:rPr lang="en-US" sz="2800" dirty="0" smtClean="0">
                <a:cs typeface="Times New Roman"/>
              </a:rPr>
              <a:t>their domains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>
                <a:cs typeface="Times New Roman"/>
              </a:rPr>
              <a:t>To use </a:t>
            </a:r>
            <a:r>
              <a:rPr lang="en-US" sz="2800" dirty="0" smtClean="0">
                <a:cs typeface="Times New Roman"/>
              </a:rPr>
              <a:t>a minimum number of test calls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To take the least possible time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>
                <a:cs typeface="Times New Roman"/>
              </a:rPr>
              <a:t>To </a:t>
            </a:r>
            <a:r>
              <a:rPr lang="en-US" sz="2800" smtClean="0">
                <a:cs typeface="Times New Roman"/>
              </a:rPr>
              <a:t>require minimal </a:t>
            </a:r>
            <a:r>
              <a:rPr lang="en-US" sz="2800" dirty="0">
                <a:cs typeface="Times New Roman"/>
              </a:rPr>
              <a:t>resources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To give comprehensive </a:t>
            </a:r>
            <a:r>
              <a:rPr lang="en-US" sz="2800" dirty="0" smtClean="0">
                <a:cs typeface="Times New Roman"/>
              </a:rPr>
              <a:t>results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To create an extensive </a:t>
            </a:r>
            <a:r>
              <a:rPr lang="en-US" sz="2800" dirty="0">
                <a:cs typeface="Times New Roman"/>
              </a:rPr>
              <a:t>test </a:t>
            </a:r>
            <a:r>
              <a:rPr lang="en-US" sz="2800" dirty="0" smtClean="0">
                <a:cs typeface="Times New Roman"/>
              </a:rPr>
              <a:t>suite</a:t>
            </a:r>
            <a:br>
              <a:rPr lang="en-US" sz="2800" dirty="0" smtClean="0">
                <a:cs typeface="Times New Roman"/>
              </a:rPr>
            </a:br>
            <a:endParaRPr lang="en-US" sz="2800" dirty="0" smtClean="0">
              <a:cs typeface="Times New Roman"/>
            </a:endParaRPr>
          </a:p>
        </p:txBody>
      </p:sp>
      <p:pic>
        <p:nvPicPr>
          <p:cNvPr id="4" name="Picture 3" descr="Research-Objectiv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4763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Objectives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9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imes New Roman"/>
              </a:rPr>
              <a:t>Main idea of ADFD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 smtClean="0">
                <a:cs typeface="Times New Roman"/>
              </a:rPr>
              <a:t>We start by testing with YETI (using random+)</a:t>
            </a: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When a new failure is found ADFD generates programs that will test each direction independently</a:t>
            </a: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We then compile and execute these programs</a:t>
            </a:r>
          </a:p>
          <a:p>
            <a:pPr lvl="1">
              <a:defRPr/>
            </a:pPr>
            <a:r>
              <a:rPr lang="en-US" sz="2400" dirty="0" smtClean="0">
                <a:cs typeface="Times New Roman"/>
              </a:rPr>
              <a:t>They generate failure domains for each direction</a:t>
            </a:r>
            <a:endParaRPr lang="en-US" sz="2400" dirty="0">
              <a:cs typeface="Times New Roman"/>
            </a:endParaRP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We show the results in the interface</a:t>
            </a:r>
          </a:p>
        </p:txBody>
      </p:sp>
      <p:pic>
        <p:nvPicPr>
          <p:cNvPr id="5" name="Cog_Wheel_Rack_Locher_100_43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6184" y="5209638"/>
            <a:ext cx="1689816" cy="12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25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cs typeface="Times New Roman"/>
              </a:rPr>
              <a:t>Using ADFD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800" dirty="0" smtClean="0">
                <a:cs typeface="Times New Roman"/>
              </a:rPr>
              <a:t>Launch the </a:t>
            </a:r>
            <a:r>
              <a:rPr lang="en-US" sz="2800" dirty="0" smtClean="0">
                <a:cs typeface="Times New Roman"/>
              </a:rPr>
              <a:t>ADFD application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Select language, ADFD strategy and time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Select class for Testing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Specify lower and upper bounds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Click run button to start testing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Program is dynamically generated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Click count button to find number of files generated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Click button to compile </a:t>
            </a:r>
            <a:r>
              <a:rPr lang="en-US" sz="2800" dirty="0">
                <a:cs typeface="Times New Roman"/>
              </a:rPr>
              <a:t>the </a:t>
            </a:r>
            <a:r>
              <a:rPr lang="en-US" sz="2800" dirty="0" smtClean="0">
                <a:cs typeface="Times New Roman"/>
              </a:rPr>
              <a:t>program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Click button to execute </a:t>
            </a:r>
            <a:r>
              <a:rPr lang="en-US" sz="2800" dirty="0">
                <a:cs typeface="Times New Roman"/>
              </a:rPr>
              <a:t>the </a:t>
            </a:r>
            <a:r>
              <a:rPr lang="en-US" sz="2800" dirty="0" smtClean="0">
                <a:cs typeface="Times New Roman"/>
              </a:rPr>
              <a:t>program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Data is generated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Click button to plot graph</a:t>
            </a:r>
            <a:endParaRPr lang="en-US" sz="28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388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547"/>
            <a:ext cx="8229600" cy="1143000"/>
          </a:xfrm>
        </p:spPr>
        <p:txBody>
          <a:bodyPr/>
          <a:lstStyle/>
          <a:p>
            <a:r>
              <a:rPr lang="en-US" dirty="0" smtClean="0"/>
              <a:t>Front-end of ADFD</a:t>
            </a:r>
            <a:endParaRPr lang="en-US" dirty="0"/>
          </a:p>
        </p:txBody>
      </p:sp>
      <p:pic>
        <p:nvPicPr>
          <p:cNvPr id="5" name="Content Placeholder 4" descr="adfd_front_en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0" b="4540"/>
          <a:stretch>
            <a:fillRect/>
          </a:stretch>
        </p:blipFill>
        <p:spPr>
          <a:xfrm>
            <a:off x="-127000" y="1208547"/>
            <a:ext cx="9434286" cy="5649453"/>
          </a:xfrm>
        </p:spPr>
      </p:pic>
    </p:spTree>
    <p:extLst>
      <p:ext uri="{BB962C8B-B14F-4D97-AF65-F5344CB8AC3E}">
        <p14:creationId xmlns:p14="http://schemas.microsoft.com/office/powerpoint/2010/main" val="358447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896" y="1473200"/>
            <a:ext cx="8275904" cy="3031067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Times New Roman"/>
                <a:cs typeface="Times New Roman"/>
              </a:rPr>
              <a:t>Illustration of ADFD strategy </a:t>
            </a:r>
            <a:br>
              <a:rPr lang="en-US" sz="4000" dirty="0" smtClean="0">
                <a:latin typeface="Times New Roman"/>
                <a:cs typeface="Times New Roman"/>
              </a:rPr>
            </a:br>
            <a:r>
              <a:rPr lang="en-US" sz="4000" dirty="0" smtClean="0">
                <a:latin typeface="Times New Roman"/>
                <a:cs typeface="Times New Roman"/>
              </a:rPr>
              <a:t>by examples of </a:t>
            </a:r>
            <a:br>
              <a:rPr lang="en-US" sz="4000" dirty="0" smtClean="0">
                <a:latin typeface="Times New Roman"/>
                <a:cs typeface="Times New Roman"/>
              </a:rPr>
            </a:br>
            <a:r>
              <a:rPr lang="en-US" sz="4000" dirty="0" smtClean="0">
                <a:latin typeface="Times New Roman"/>
                <a:cs typeface="Times New Roman"/>
              </a:rPr>
              <a:t>Point, Block and Strip </a:t>
            </a:r>
            <a:r>
              <a:rPr lang="en-US" sz="4000" dirty="0">
                <a:latin typeface="Times New Roman"/>
                <a:cs typeface="Times New Roman"/>
              </a:rPr>
              <a:t>F</a:t>
            </a:r>
            <a:r>
              <a:rPr lang="en-US" sz="4000" dirty="0" smtClean="0">
                <a:latin typeface="Times New Roman"/>
                <a:cs typeface="Times New Roman"/>
              </a:rPr>
              <a:t>ault </a:t>
            </a:r>
            <a:r>
              <a:rPr lang="en-US" sz="4000" dirty="0">
                <a:latin typeface="Times New Roman"/>
                <a:cs typeface="Times New Roman"/>
              </a:rPr>
              <a:t>D</a:t>
            </a:r>
            <a:r>
              <a:rPr lang="en-US" sz="4000" dirty="0" smtClean="0">
                <a:latin typeface="Times New Roman"/>
                <a:cs typeface="Times New Roman"/>
              </a:rPr>
              <a:t>omains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1830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Point Fault Domain </a:t>
            </a:r>
            <a:r>
              <a:rPr lang="en-US" u="sng" dirty="0" smtClean="0">
                <a:latin typeface="Times New Roman"/>
                <a:cs typeface="Times New Roman"/>
              </a:rPr>
              <a:t>one</a:t>
            </a:r>
            <a:r>
              <a:rPr lang="en-US" dirty="0" smtClean="0">
                <a:latin typeface="Times New Roman"/>
                <a:cs typeface="Times New Roman"/>
              </a:rPr>
              <a:t> Argument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1" y="1591732"/>
            <a:ext cx="3496734" cy="50342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</a:t>
            </a:r>
            <a:r>
              <a:rPr lang="en-US" sz="1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Point Fault Domain example for one argument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@author (</a:t>
            </a:r>
            <a:r>
              <a:rPr lang="en-US" sz="1200" u="sng" dirty="0" smtClean="0">
                <a:solidFill>
                  <a:srgbClr val="0000FF"/>
                </a:solidFill>
                <a:latin typeface="Times New Roman"/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*/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public class </a:t>
            </a:r>
            <a:r>
              <a:rPr lang="en-US" sz="1200" dirty="0" err="1">
                <a:latin typeface="Times New Roman"/>
                <a:cs typeface="Times New Roman"/>
              </a:rPr>
              <a:t>PointDomainOneArgument</a:t>
            </a:r>
            <a:r>
              <a:rPr lang="en-US" sz="1200" dirty="0">
                <a:latin typeface="Times New Roman"/>
                <a:cs typeface="Times New Roman"/>
              </a:rPr>
              <a:t>{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	public </a:t>
            </a:r>
            <a:r>
              <a:rPr lang="en-US" sz="1200" dirty="0">
                <a:latin typeface="Times New Roman"/>
                <a:cs typeface="Times New Roman"/>
              </a:rPr>
              <a:t>static void </a:t>
            </a:r>
            <a:r>
              <a:rPr lang="en-US" sz="1200" dirty="0" err="1">
                <a:latin typeface="Times New Roman"/>
                <a:cs typeface="Times New Roman"/>
              </a:rPr>
              <a:t>pointErrors</a:t>
            </a:r>
            <a:r>
              <a:rPr lang="en-US" sz="1200" dirty="0">
                <a:latin typeface="Times New Roman"/>
                <a:cs typeface="Times New Roman"/>
              </a:rPr>
              <a:t> (</a:t>
            </a:r>
            <a:r>
              <a:rPr lang="en-US" sz="1200" dirty="0" err="1">
                <a:latin typeface="Times New Roman"/>
                <a:cs typeface="Times New Roman"/>
              </a:rPr>
              <a:t>int</a:t>
            </a:r>
            <a:r>
              <a:rPr lang="en-US" sz="1200" dirty="0">
                <a:latin typeface="Times New Roman"/>
                <a:cs typeface="Times New Roman"/>
              </a:rPr>
              <a:t> x)</a:t>
            </a:r>
            <a:r>
              <a:rPr lang="en-US" sz="1200" dirty="0" smtClean="0">
                <a:latin typeface="Times New Roman"/>
                <a:cs typeface="Times New Roman"/>
              </a:rPr>
              <a:t>{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     		if </a:t>
            </a:r>
            <a:r>
              <a:rPr lang="en-US" sz="1200" dirty="0">
                <a:latin typeface="Times New Roman"/>
                <a:cs typeface="Times New Roman"/>
              </a:rPr>
              <a:t>(x == -66 )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  	</a:t>
            </a:r>
            <a:r>
              <a:rPr lang="en-US" sz="1200" dirty="0" smtClean="0">
                <a:latin typeface="Times New Roman"/>
                <a:cs typeface="Times New Roman"/>
              </a:rPr>
              <a:t>		abort();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</a:t>
            </a:r>
            <a:r>
              <a:rPr lang="en-US" sz="1200" dirty="0" smtClean="0">
                <a:latin typeface="Times New Roman"/>
                <a:cs typeface="Times New Roman"/>
              </a:rPr>
              <a:t>		if </a:t>
            </a:r>
            <a:r>
              <a:rPr lang="en-US" sz="1200" dirty="0">
                <a:latin typeface="Times New Roman"/>
                <a:cs typeface="Times New Roman"/>
              </a:rPr>
              <a:t>(x == -2 )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	</a:t>
            </a:r>
            <a:r>
              <a:rPr lang="en-US" sz="1200" dirty="0" smtClean="0">
                <a:latin typeface="Times New Roman"/>
                <a:cs typeface="Times New Roman"/>
              </a:rPr>
              <a:t>		</a:t>
            </a:r>
            <a:r>
              <a:rPr lang="en-US" sz="1200" dirty="0">
                <a:latin typeface="Times New Roman"/>
                <a:cs typeface="Times New Roman"/>
              </a:rPr>
              <a:t>abort();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</a:t>
            </a:r>
            <a:r>
              <a:rPr lang="en-US" sz="1200" dirty="0">
                <a:latin typeface="Times New Roman"/>
                <a:cs typeface="Times New Roman"/>
              </a:rPr>
              <a:t> 		</a:t>
            </a:r>
            <a:r>
              <a:rPr lang="en-US" sz="1200" dirty="0" smtClean="0">
                <a:latin typeface="Times New Roman"/>
                <a:cs typeface="Times New Roman"/>
              </a:rPr>
              <a:t>		</a:t>
            </a:r>
            <a:endParaRPr lang="en-US" sz="1200" dirty="0" smtClean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</a:t>
            </a:r>
            <a:r>
              <a:rPr lang="en-US" sz="1200" dirty="0" smtClean="0">
                <a:latin typeface="Times New Roman"/>
                <a:cs typeface="Times New Roman"/>
              </a:rPr>
              <a:t>	</a:t>
            </a:r>
            <a:r>
              <a:rPr lang="en-US" sz="1200" dirty="0" smtClean="0">
                <a:latin typeface="Times New Roman"/>
                <a:cs typeface="Times New Roman"/>
              </a:rPr>
              <a:t>if </a:t>
            </a:r>
            <a:r>
              <a:rPr lang="en-US" sz="1200" dirty="0">
                <a:latin typeface="Times New Roman"/>
                <a:cs typeface="Times New Roman"/>
              </a:rPr>
              <a:t>(x == 51 )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	</a:t>
            </a:r>
            <a:r>
              <a:rPr lang="en-US" sz="1200" dirty="0" smtClean="0">
                <a:latin typeface="Times New Roman"/>
                <a:cs typeface="Times New Roman"/>
              </a:rPr>
              <a:t>		</a:t>
            </a:r>
            <a:r>
              <a:rPr lang="en-US" sz="1200" dirty="0">
                <a:latin typeface="Times New Roman"/>
                <a:cs typeface="Times New Roman"/>
              </a:rPr>
              <a:t>abort();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</a:t>
            </a:r>
            <a:r>
              <a:rPr lang="en-US" sz="1200" dirty="0" smtClean="0">
                <a:latin typeface="Times New Roman"/>
                <a:cs typeface="Times New Roman"/>
              </a:rPr>
              <a:t>		if </a:t>
            </a:r>
            <a:r>
              <a:rPr lang="en-US" sz="1200" dirty="0">
                <a:latin typeface="Times New Roman"/>
                <a:cs typeface="Times New Roman"/>
              </a:rPr>
              <a:t>(x == 23 )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  	</a:t>
            </a:r>
            <a:r>
              <a:rPr lang="en-US" sz="1200" dirty="0" smtClean="0">
                <a:latin typeface="Times New Roman"/>
                <a:cs typeface="Times New Roman"/>
              </a:rPr>
              <a:t>		</a:t>
            </a:r>
            <a:r>
              <a:rPr lang="en-US" sz="1200" dirty="0">
                <a:latin typeface="Times New Roman"/>
                <a:cs typeface="Times New Roman"/>
              </a:rPr>
              <a:t>abort();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	}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}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7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00" b="16647"/>
          <a:stretch>
            <a:fillRect/>
          </a:stretch>
        </p:blipFill>
        <p:spPr bwMode="auto">
          <a:xfrm>
            <a:off x="8362718" y="616080"/>
            <a:ext cx="716820" cy="57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pointDomainOneArgu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5" y="1417637"/>
            <a:ext cx="5052216" cy="483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2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Point Fault Domain </a:t>
            </a:r>
            <a:r>
              <a:rPr lang="en-US" u="sng" dirty="0" smtClean="0">
                <a:latin typeface="Times New Roman"/>
                <a:cs typeface="Times New Roman"/>
              </a:rPr>
              <a:t>two</a:t>
            </a:r>
            <a:r>
              <a:rPr lang="en-US" dirty="0" smtClean="0">
                <a:latin typeface="Times New Roman"/>
                <a:cs typeface="Times New Roman"/>
              </a:rPr>
              <a:t> Argument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7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800" b="16647"/>
          <a:stretch>
            <a:fillRect/>
          </a:stretch>
        </p:blipFill>
        <p:spPr bwMode="auto">
          <a:xfrm>
            <a:off x="8375688" y="621903"/>
            <a:ext cx="716820" cy="57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591734"/>
            <a:ext cx="3452706" cy="457199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 </a:t>
            </a:r>
            <a:r>
              <a:rPr lang="en-US" sz="1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Point Fault Domain example for two arguments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@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author (</a:t>
            </a:r>
            <a:r>
              <a:rPr lang="en-US" sz="1200" u="sng" dirty="0">
                <a:solidFill>
                  <a:srgbClr val="0000FF"/>
                </a:solidFill>
                <a:latin typeface="Times New Roman"/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*/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public class </a:t>
            </a:r>
            <a:r>
              <a:rPr lang="en-US" sz="1200" dirty="0" err="1">
                <a:latin typeface="Times New Roman"/>
                <a:cs typeface="Times New Roman"/>
              </a:rPr>
              <a:t>PointDomainOneArgument</a:t>
            </a:r>
            <a:r>
              <a:rPr lang="en-US" sz="1200" dirty="0">
                <a:latin typeface="Times New Roman"/>
                <a:cs typeface="Times New Roman"/>
              </a:rPr>
              <a:t>{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	public </a:t>
            </a:r>
            <a:r>
              <a:rPr lang="en-US" sz="1200" dirty="0">
                <a:latin typeface="Times New Roman"/>
                <a:cs typeface="Times New Roman"/>
              </a:rPr>
              <a:t>static void </a:t>
            </a:r>
            <a:r>
              <a:rPr lang="en-US" sz="1200" dirty="0" err="1">
                <a:latin typeface="Times New Roman"/>
                <a:cs typeface="Times New Roman"/>
              </a:rPr>
              <a:t>pointErrors</a:t>
            </a:r>
            <a:r>
              <a:rPr lang="en-US" sz="1200" dirty="0">
                <a:latin typeface="Times New Roman"/>
                <a:cs typeface="Times New Roman"/>
              </a:rPr>
              <a:t> (</a:t>
            </a:r>
            <a:r>
              <a:rPr lang="en-US" sz="1200" dirty="0" err="1">
                <a:latin typeface="Times New Roman"/>
                <a:cs typeface="Times New Roman"/>
              </a:rPr>
              <a:t>int</a:t>
            </a:r>
            <a:r>
              <a:rPr lang="en-US" sz="1200" dirty="0">
                <a:latin typeface="Times New Roman"/>
                <a:cs typeface="Times New Roman"/>
              </a:rPr>
              <a:t> x, </a:t>
            </a:r>
            <a:r>
              <a:rPr lang="en-US" sz="1200" dirty="0" err="1">
                <a:latin typeface="Times New Roman"/>
                <a:cs typeface="Times New Roman"/>
              </a:rPr>
              <a:t>int</a:t>
            </a:r>
            <a:r>
              <a:rPr lang="en-US" sz="1200" dirty="0">
                <a:latin typeface="Times New Roman"/>
                <a:cs typeface="Times New Roman"/>
              </a:rPr>
              <a:t> y){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   	</a:t>
            </a:r>
            <a:r>
              <a:rPr lang="en-US" sz="1200" dirty="0">
                <a:latin typeface="Times New Roman"/>
                <a:cs typeface="Times New Roman"/>
              </a:rPr>
              <a:t>	</a:t>
            </a:r>
            <a:r>
              <a:rPr lang="pl-PL" sz="1200" dirty="0" err="1">
                <a:latin typeface="Times New Roman"/>
                <a:cs typeface="Times New Roman"/>
              </a:rPr>
              <a:t>int</a:t>
            </a:r>
            <a:r>
              <a:rPr lang="pl-PL" sz="1200" dirty="0">
                <a:latin typeface="Times New Roman"/>
                <a:cs typeface="Times New Roman"/>
              </a:rPr>
              <a:t> z = x/y;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	}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}</a:t>
            </a:r>
          </a:p>
        </p:txBody>
      </p:sp>
      <p:pic>
        <p:nvPicPr>
          <p:cNvPr id="3" name="Picture 2" descr="pointDomainTwoArgu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906" y="1417638"/>
            <a:ext cx="5234094" cy="489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Block Fault Domain </a:t>
            </a:r>
            <a:r>
              <a:rPr lang="en-US" u="sng" dirty="0" smtClean="0">
                <a:latin typeface="Times New Roman"/>
                <a:cs typeface="Times New Roman"/>
              </a:rPr>
              <a:t>one</a:t>
            </a:r>
            <a:r>
              <a:rPr lang="en-US" dirty="0" smtClean="0">
                <a:latin typeface="Times New Roman"/>
                <a:cs typeface="Times New Roman"/>
              </a:rPr>
              <a:t> argument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1" y="1591733"/>
            <a:ext cx="3496734" cy="457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</a:t>
            </a:r>
            <a:r>
              <a:rPr lang="en-US" sz="1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Block Fault Domain example for one argument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@author (</a:t>
            </a:r>
            <a:r>
              <a:rPr lang="en-US" sz="1200" u="sng" dirty="0" smtClean="0">
                <a:solidFill>
                  <a:srgbClr val="0000FF"/>
                </a:solidFill>
                <a:latin typeface="Times New Roman"/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*/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public class </a:t>
            </a:r>
            <a:r>
              <a:rPr lang="en-US" sz="1200" dirty="0" err="1">
                <a:latin typeface="Times New Roman"/>
                <a:cs typeface="Times New Roman"/>
              </a:rPr>
              <a:t>BlockDomainOneArgument</a:t>
            </a:r>
            <a:r>
              <a:rPr lang="en-US" sz="1200" dirty="0">
                <a:latin typeface="Times New Roman"/>
                <a:cs typeface="Times New Roman"/>
              </a:rPr>
              <a:t>{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public static void </a:t>
            </a:r>
            <a:r>
              <a:rPr lang="en-US" sz="1200" dirty="0" err="1">
                <a:latin typeface="Times New Roman"/>
                <a:cs typeface="Times New Roman"/>
              </a:rPr>
              <a:t>blockErrors</a:t>
            </a:r>
            <a:r>
              <a:rPr lang="en-US" sz="1200" dirty="0">
                <a:latin typeface="Times New Roman"/>
                <a:cs typeface="Times New Roman"/>
              </a:rPr>
              <a:t> (</a:t>
            </a:r>
            <a:r>
              <a:rPr lang="en-US" sz="1200" dirty="0" err="1">
                <a:latin typeface="Times New Roman"/>
                <a:cs typeface="Times New Roman"/>
              </a:rPr>
              <a:t>int</a:t>
            </a:r>
            <a:r>
              <a:rPr lang="en-US" sz="1200" dirty="0">
                <a:latin typeface="Times New Roman"/>
                <a:cs typeface="Times New Roman"/>
              </a:rPr>
              <a:t> x){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if((x &gt; -2) &amp;&amp; (x &lt; 2))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	</a:t>
            </a:r>
            <a:r>
              <a:rPr lang="en-US" sz="1200" dirty="0" smtClean="0">
                <a:latin typeface="Times New Roman"/>
                <a:cs typeface="Times New Roman"/>
              </a:rPr>
              <a:t>abort();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if((x &gt; -30) &amp;&amp; (x &lt; -25))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	</a:t>
            </a:r>
            <a:r>
              <a:rPr lang="en-US" sz="1200" dirty="0" smtClean="0">
                <a:latin typeface="Times New Roman"/>
                <a:cs typeface="Times New Roman"/>
              </a:rPr>
              <a:t>abort();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if((x &gt; 50) &amp;&amp; (x &lt; 55))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	</a:t>
            </a:r>
            <a:r>
              <a:rPr lang="en-US" sz="1200" dirty="0" smtClean="0">
                <a:latin typeface="Times New Roman"/>
                <a:cs typeface="Times New Roman"/>
              </a:rPr>
              <a:t>abort();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 }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}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9" r="37151" b="16647"/>
          <a:stretch>
            <a:fillRect/>
          </a:stretch>
        </p:blipFill>
        <p:spPr bwMode="auto">
          <a:xfrm>
            <a:off x="8332193" y="635021"/>
            <a:ext cx="709213" cy="58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blockDomainOneArgu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11" y="1591733"/>
            <a:ext cx="502469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603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Block Fault Domain </a:t>
            </a:r>
            <a:r>
              <a:rPr lang="en-US" u="sng" dirty="0" smtClean="0">
                <a:latin typeface="Times New Roman"/>
                <a:cs typeface="Times New Roman"/>
              </a:rPr>
              <a:t>two</a:t>
            </a:r>
            <a:r>
              <a:rPr lang="en-US" dirty="0" smtClean="0">
                <a:latin typeface="Times New Roman"/>
                <a:cs typeface="Times New Roman"/>
              </a:rPr>
              <a:t> argument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8970"/>
            <a:ext cx="3835400" cy="457199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 </a:t>
            </a:r>
            <a:r>
              <a:rPr lang="en-US" sz="1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Block </a:t>
            </a:r>
            <a:r>
              <a:rPr lang="en-US" sz="1200" b="1" dirty="0">
                <a:solidFill>
                  <a:srgbClr val="0000FF"/>
                </a:solidFill>
                <a:latin typeface="Times New Roman"/>
                <a:cs typeface="Times New Roman"/>
              </a:rPr>
              <a:t>Fault Domain example for two arguments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 @author (</a:t>
            </a:r>
            <a:r>
              <a:rPr lang="en-US" sz="1200" u="sng" dirty="0">
                <a:solidFill>
                  <a:srgbClr val="0000FF"/>
                </a:solidFill>
                <a:latin typeface="Times New Roman"/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*/</a:t>
            </a:r>
          </a:p>
          <a:p>
            <a:pPr marL="0" indent="0">
              <a:buNone/>
            </a:pPr>
            <a:r>
              <a:rPr lang="en-US" sz="1100" dirty="0"/>
              <a:t>public class </a:t>
            </a:r>
            <a:r>
              <a:rPr lang="en-US" sz="1100" dirty="0" err="1"/>
              <a:t>BlockDomainTwoArgument</a:t>
            </a:r>
            <a:r>
              <a:rPr lang="en-US" sz="1100" dirty="0"/>
              <a:t>{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	public </a:t>
            </a:r>
            <a:r>
              <a:rPr lang="en-US" sz="1100" dirty="0"/>
              <a:t>static void </a:t>
            </a:r>
            <a:r>
              <a:rPr lang="en-US" sz="1100" dirty="0" err="1"/>
              <a:t>pointErrors</a:t>
            </a:r>
            <a:r>
              <a:rPr lang="en-US" sz="1100" dirty="0"/>
              <a:t> (</a:t>
            </a:r>
            <a:r>
              <a:rPr lang="en-US" sz="1100" dirty="0" err="1"/>
              <a:t>int</a:t>
            </a:r>
            <a:r>
              <a:rPr lang="en-US" sz="1100" dirty="0"/>
              <a:t> x, </a:t>
            </a:r>
            <a:r>
              <a:rPr lang="en-US" sz="1100" dirty="0" err="1"/>
              <a:t>int</a:t>
            </a:r>
            <a:r>
              <a:rPr lang="en-US" sz="1100" dirty="0"/>
              <a:t> y){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if</a:t>
            </a:r>
            <a:r>
              <a:rPr lang="en-US" sz="1100" dirty="0"/>
              <a:t>(((x &gt; 0)&amp;&amp;(x &lt; 20)) || ((y &gt; 0) &amp;&amp; (y &lt; 20))){</a:t>
            </a:r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abort();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	</a:t>
            </a:r>
            <a:r>
              <a:rPr lang="en-US" sz="1100" dirty="0" smtClean="0"/>
              <a:t>	}</a:t>
            </a:r>
            <a:endParaRPr lang="en-US" sz="1100" dirty="0"/>
          </a:p>
          <a:p>
            <a:pPr marL="0" indent="0">
              <a:buNone/>
            </a:pPr>
            <a:r>
              <a:rPr lang="en-US" sz="1100" dirty="0"/>
              <a:t>  </a:t>
            </a:r>
            <a:r>
              <a:rPr lang="en-US" sz="1100" dirty="0" smtClean="0"/>
              <a:t>	</a:t>
            </a:r>
            <a:endParaRPr lang="en-US" sz="1100" dirty="0"/>
          </a:p>
          <a:p>
            <a:pPr marL="0" indent="0">
              <a:buNone/>
            </a:pPr>
            <a:r>
              <a:rPr lang="en-US" sz="1100" dirty="0" smtClean="0"/>
              <a:t>	}</a:t>
            </a:r>
            <a:endParaRPr lang="en-US" sz="1100" dirty="0"/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}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9" r="37151" b="16647"/>
          <a:stretch>
            <a:fillRect/>
          </a:stretch>
        </p:blipFill>
        <p:spPr bwMode="auto">
          <a:xfrm>
            <a:off x="8332193" y="635021"/>
            <a:ext cx="709213" cy="583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newOn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96" y="1520603"/>
            <a:ext cx="4681419" cy="4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0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Strip Fault Domain </a:t>
            </a:r>
            <a:r>
              <a:rPr lang="en-US" u="sng" dirty="0" smtClean="0">
                <a:latin typeface="Times New Roman"/>
                <a:cs typeface="Times New Roman"/>
              </a:rPr>
              <a:t>one</a:t>
            </a:r>
            <a:r>
              <a:rPr lang="en-US" dirty="0" smtClean="0">
                <a:latin typeface="Times New Roman"/>
                <a:cs typeface="Times New Roman"/>
              </a:rPr>
              <a:t> argument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1" y="1591733"/>
            <a:ext cx="3496734" cy="45720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</a:t>
            </a:r>
            <a:r>
              <a:rPr lang="en-US" sz="1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Strip Fault Domain example for one argument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@author (</a:t>
            </a:r>
            <a:r>
              <a:rPr lang="en-US" sz="1200" u="sng" dirty="0" smtClean="0">
                <a:solidFill>
                  <a:srgbClr val="0000FF"/>
                </a:solidFill>
                <a:latin typeface="Times New Roman"/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*/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public class </a:t>
            </a:r>
            <a:r>
              <a:rPr lang="en-US" sz="1200" dirty="0" err="1">
                <a:latin typeface="Times New Roman"/>
                <a:cs typeface="Times New Roman"/>
              </a:rPr>
              <a:t>StripDomainOneArgument</a:t>
            </a:r>
            <a:r>
              <a:rPr lang="en-US" sz="1200" dirty="0">
                <a:latin typeface="Times New Roman"/>
                <a:cs typeface="Times New Roman"/>
              </a:rPr>
              <a:t>{</a:t>
            </a:r>
          </a:p>
          <a:p>
            <a:pPr marL="0" indent="0">
              <a:buFontTx/>
              <a:buNone/>
              <a:defRPr/>
            </a:pP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latin typeface="Times New Roman"/>
                <a:cs typeface="Times New Roman"/>
              </a:rPr>
              <a:t>	public </a:t>
            </a:r>
            <a:r>
              <a:rPr lang="en-US" sz="1200" dirty="0">
                <a:latin typeface="Times New Roman"/>
                <a:cs typeface="Times New Roman"/>
              </a:rPr>
              <a:t>static void </a:t>
            </a:r>
            <a:r>
              <a:rPr lang="en-US" sz="1200" dirty="0" err="1">
                <a:latin typeface="Times New Roman"/>
                <a:cs typeface="Times New Roman"/>
              </a:rPr>
              <a:t>stripErrors</a:t>
            </a:r>
            <a:r>
              <a:rPr lang="en-US" sz="1200" dirty="0">
                <a:latin typeface="Times New Roman"/>
                <a:cs typeface="Times New Roman"/>
              </a:rPr>
              <a:t> (</a:t>
            </a:r>
            <a:r>
              <a:rPr lang="en-US" sz="1200" dirty="0" err="1">
                <a:latin typeface="Times New Roman"/>
                <a:cs typeface="Times New Roman"/>
              </a:rPr>
              <a:t>int</a:t>
            </a:r>
            <a:r>
              <a:rPr lang="en-US" sz="1200" dirty="0">
                <a:latin typeface="Times New Roman"/>
                <a:cs typeface="Times New Roman"/>
              </a:rPr>
              <a:t> x){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</a:t>
            </a:r>
            <a:r>
              <a:rPr lang="en-US" sz="1200" dirty="0" smtClean="0">
                <a:latin typeface="Times New Roman"/>
                <a:cs typeface="Times New Roman"/>
              </a:rPr>
              <a:t>	if</a:t>
            </a:r>
            <a:r>
              <a:rPr lang="en-US" sz="1200" dirty="0">
                <a:latin typeface="Times New Roman"/>
                <a:cs typeface="Times New Roman"/>
              </a:rPr>
              <a:t>((x &gt; -5) &amp;&amp; (x &lt; 35))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		</a:t>
            </a:r>
            <a:r>
              <a:rPr lang="en-US" sz="1200" dirty="0" smtClean="0">
                <a:latin typeface="Times New Roman"/>
                <a:cs typeface="Times New Roman"/>
              </a:rPr>
              <a:t>	abort();</a:t>
            </a:r>
            <a:endParaRPr lang="en-US" sz="1200" dirty="0">
              <a:latin typeface="Times New Roman"/>
              <a:cs typeface="Times New Roman"/>
            </a:endParaRP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  </a:t>
            </a:r>
            <a:r>
              <a:rPr lang="en-US" sz="1200" dirty="0" smtClean="0">
                <a:latin typeface="Times New Roman"/>
                <a:cs typeface="Times New Roman"/>
              </a:rPr>
              <a:t>	 </a:t>
            </a:r>
            <a:r>
              <a:rPr lang="en-US" sz="1200" dirty="0">
                <a:latin typeface="Times New Roman"/>
                <a:cs typeface="Times New Roman"/>
              </a:rPr>
              <a:t>}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latin typeface="Times New Roman"/>
                <a:cs typeface="Times New Roman"/>
              </a:rPr>
              <a:t>}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4" r="2100" b="16647"/>
          <a:stretch>
            <a:fillRect/>
          </a:stretch>
        </p:blipFill>
        <p:spPr bwMode="auto">
          <a:xfrm>
            <a:off x="8222457" y="574928"/>
            <a:ext cx="735361" cy="6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stripDomainOneArgu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935" y="1417638"/>
            <a:ext cx="5190064" cy="484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1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Times New Roman"/>
                <a:cs typeface="Times New Roman"/>
              </a:rPr>
              <a:t>Strip Fault Domain </a:t>
            </a:r>
            <a:r>
              <a:rPr lang="en-US" u="sng" dirty="0" smtClean="0">
                <a:latin typeface="Times New Roman"/>
                <a:cs typeface="Times New Roman"/>
              </a:rPr>
              <a:t>two</a:t>
            </a:r>
            <a:r>
              <a:rPr lang="en-US" dirty="0" smtClean="0">
                <a:latin typeface="Times New Roman"/>
                <a:cs typeface="Times New Roman"/>
              </a:rPr>
              <a:t> argument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6306" y="1591734"/>
            <a:ext cx="3835400" cy="457199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/**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 </a:t>
            </a:r>
            <a:r>
              <a:rPr lang="en-US" sz="1200" b="1" dirty="0" smtClean="0">
                <a:solidFill>
                  <a:srgbClr val="0000FF"/>
                </a:solidFill>
                <a:latin typeface="Times New Roman"/>
                <a:cs typeface="Times New Roman"/>
              </a:rPr>
              <a:t>Strip Fault Domain example for two arguments</a:t>
            </a:r>
          </a:p>
          <a:p>
            <a:pPr marL="0" indent="0">
              <a:buFontTx/>
              <a:buNone/>
              <a:defRPr/>
            </a:pPr>
            <a:r>
              <a:rPr lang="en-US" sz="1200" dirty="0" smtClean="0">
                <a:solidFill>
                  <a:srgbClr val="0000FF"/>
                </a:solidFill>
                <a:latin typeface="Times New Roman"/>
                <a:cs typeface="Times New Roman"/>
              </a:rPr>
              <a:t> * @</a:t>
            </a: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author (</a:t>
            </a:r>
            <a:r>
              <a:rPr lang="en-US" sz="1200" u="sng" dirty="0">
                <a:solidFill>
                  <a:srgbClr val="0000FF"/>
                </a:solidFill>
                <a:latin typeface="Times New Roman"/>
                <a:cs typeface="Times New Roman"/>
              </a:rPr>
              <a:t>Mian and Manuel)</a:t>
            </a:r>
          </a:p>
          <a:p>
            <a:pPr marL="0" indent="0">
              <a:buFontTx/>
              <a:buNone/>
              <a:defRPr/>
            </a:pPr>
            <a:r>
              <a:rPr lang="en-US" sz="1200" dirty="0">
                <a:solidFill>
                  <a:srgbClr val="0000FF"/>
                </a:solidFill>
                <a:latin typeface="Times New Roman"/>
                <a:cs typeface="Times New Roman"/>
              </a:rPr>
              <a:t> */</a:t>
            </a:r>
          </a:p>
          <a:p>
            <a:pPr marL="0" indent="0">
              <a:buNone/>
            </a:pPr>
            <a:r>
              <a:rPr lang="en-US" sz="1200" dirty="0"/>
              <a:t>public class </a:t>
            </a:r>
            <a:r>
              <a:rPr lang="en-US" sz="1200" dirty="0" err="1"/>
              <a:t>StripDomainTwoArgument</a:t>
            </a:r>
            <a:r>
              <a:rPr lang="en-US" sz="1200" dirty="0"/>
              <a:t>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public static void </a:t>
            </a:r>
            <a:r>
              <a:rPr lang="en-US" sz="1200" dirty="0" err="1"/>
              <a:t>pointErrors</a:t>
            </a:r>
            <a:r>
              <a:rPr lang="en-US" sz="1200" dirty="0"/>
              <a:t> (</a:t>
            </a:r>
            <a:r>
              <a:rPr lang="en-US" sz="1200" dirty="0" err="1"/>
              <a:t>int</a:t>
            </a:r>
            <a:r>
              <a:rPr lang="en-US" sz="1200" dirty="0"/>
              <a:t> x, </a:t>
            </a:r>
            <a:r>
              <a:rPr lang="en-US" sz="1200" dirty="0" err="1"/>
              <a:t>int</a:t>
            </a:r>
            <a:r>
              <a:rPr lang="en-US" sz="1200" dirty="0"/>
              <a:t> y){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	if(((x &gt; 0)&amp;&amp;(x &lt; 50)) || ((y &gt; 0) &amp;&amp; (y &lt; 500))){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smtClean="0"/>
              <a:t>abort();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}</a:t>
            </a:r>
          </a:p>
          <a:p>
            <a:pPr marL="0" indent="0">
              <a:buNone/>
            </a:pPr>
            <a:r>
              <a:rPr lang="en-US" sz="1200" dirty="0"/>
              <a:t>  </a:t>
            </a:r>
          </a:p>
          <a:p>
            <a:pPr marL="0" indent="0">
              <a:buNone/>
            </a:pPr>
            <a:r>
              <a:rPr lang="en-US" sz="1200" dirty="0"/>
              <a:t>}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}</a:t>
            </a:r>
            <a:endParaRPr lang="en-US" sz="1200" dirty="0">
              <a:latin typeface="Times New Roman"/>
              <a:cs typeface="Times New Roman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4" r="2100" b="16647"/>
          <a:stretch>
            <a:fillRect/>
          </a:stretch>
        </p:blipFill>
        <p:spPr bwMode="auto">
          <a:xfrm>
            <a:off x="8222457" y="574928"/>
            <a:ext cx="735361" cy="60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StripDomainTwoArgum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338" y="1591734"/>
            <a:ext cx="4942293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81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193" y="1417638"/>
            <a:ext cx="8516529" cy="51355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Dirt </a:t>
            </a:r>
            <a:r>
              <a:rPr lang="en-US" sz="2800" dirty="0">
                <a:cs typeface="Times New Roman"/>
              </a:rPr>
              <a:t>Spot Sweeping Random </a:t>
            </a:r>
            <a:r>
              <a:rPr lang="en-US" sz="2800" dirty="0" smtClean="0">
                <a:cs typeface="Times New Roman"/>
              </a:rPr>
              <a:t>(DSSR) Strategy</a:t>
            </a:r>
            <a:endParaRPr lang="en-US" sz="2800" dirty="0">
              <a:cs typeface="Times New Roman"/>
            </a:endParaRP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Automated </a:t>
            </a:r>
            <a:r>
              <a:rPr lang="en-US" sz="2800" dirty="0">
                <a:cs typeface="Times New Roman"/>
              </a:rPr>
              <a:t>Discovery of Failure Domain </a:t>
            </a:r>
            <a:r>
              <a:rPr lang="en-US" sz="2800" dirty="0" smtClean="0">
                <a:cs typeface="Times New Roman"/>
              </a:rPr>
              <a:t>(ADFD) Strategy</a:t>
            </a:r>
            <a:endParaRPr lang="en-US" sz="2800" dirty="0">
              <a:cs typeface="Times New Roman"/>
            </a:endParaRPr>
          </a:p>
          <a:p>
            <a:pPr>
              <a:defRPr/>
            </a:pPr>
            <a:endParaRPr lang="en-US" sz="2800" dirty="0" smtClean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ADFD with </a:t>
            </a:r>
            <a:r>
              <a:rPr lang="en-US" sz="2800" dirty="0">
                <a:cs typeface="Times New Roman"/>
              </a:rPr>
              <a:t>Daikon </a:t>
            </a:r>
            <a:r>
              <a:rPr lang="en-US" sz="2800" dirty="0" smtClean="0">
                <a:cs typeface="Times New Roman"/>
              </a:rPr>
              <a:t>(ADFD-D) Strategy</a:t>
            </a:r>
            <a:endParaRPr lang="en-US" sz="2800" dirty="0">
              <a:cs typeface="Times New Roman"/>
            </a:endParaRPr>
          </a:p>
          <a:p>
            <a:pPr marL="0" indent="0">
              <a:buNone/>
            </a:pPr>
            <a:endParaRPr lang="en-US" dirty="0">
              <a:cs typeface="Times New Roman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Thesis contributions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432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>
                <a:cs typeface="Times New Roman"/>
              </a:rPr>
              <a:t>Development of ADFD with Daikon (ADFD-D) strategy</a:t>
            </a:r>
            <a:endParaRPr lang="en-US" sz="4000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931" y="1712268"/>
            <a:ext cx="8765787" cy="4525963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sz="2800" dirty="0">
                <a:cs typeface="Times New Roman"/>
              </a:rPr>
              <a:t>Salient Features</a:t>
            </a:r>
          </a:p>
          <a:p>
            <a:pPr>
              <a:lnSpc>
                <a:spcPct val="120000"/>
              </a:lnSpc>
              <a:defRPr/>
            </a:pPr>
            <a:r>
              <a:rPr lang="en-US" sz="2600" dirty="0" smtClean="0">
                <a:cs typeface="Times New Roman"/>
              </a:rPr>
              <a:t>To </a:t>
            </a:r>
            <a:r>
              <a:rPr lang="en-US" sz="2600" dirty="0">
                <a:cs typeface="Times New Roman"/>
              </a:rPr>
              <a:t>execute SUT by Daikon to generate invariants</a:t>
            </a:r>
          </a:p>
          <a:p>
            <a:pPr>
              <a:lnSpc>
                <a:spcPct val="120000"/>
              </a:lnSpc>
              <a:defRPr/>
            </a:pPr>
            <a:r>
              <a:rPr lang="en-US" sz="2600" dirty="0" smtClean="0">
                <a:cs typeface="Times New Roman"/>
              </a:rPr>
              <a:t>To </a:t>
            </a:r>
            <a:r>
              <a:rPr lang="en-US" sz="2600" dirty="0">
                <a:cs typeface="Times New Roman"/>
              </a:rPr>
              <a:t>add </a:t>
            </a:r>
            <a:r>
              <a:rPr lang="en-US" sz="2600" dirty="0" smtClean="0">
                <a:cs typeface="Times New Roman"/>
              </a:rPr>
              <a:t>values from invariants </a:t>
            </a:r>
            <a:r>
              <a:rPr lang="en-US" sz="2600" dirty="0">
                <a:cs typeface="Times New Roman"/>
              </a:rPr>
              <a:t>to the list of interesting </a:t>
            </a:r>
            <a:r>
              <a:rPr lang="en-US" sz="2600" dirty="0" smtClean="0">
                <a:cs typeface="Times New Roman"/>
              </a:rPr>
              <a:t>values</a:t>
            </a:r>
            <a:endParaRPr lang="en-US" sz="2600" dirty="0">
              <a:cs typeface="Times New Roman"/>
            </a:endParaRPr>
          </a:p>
          <a:p>
            <a:pPr>
              <a:lnSpc>
                <a:spcPct val="120000"/>
              </a:lnSpc>
              <a:defRPr/>
            </a:pPr>
            <a:r>
              <a:rPr lang="en-US" sz="2600" dirty="0" smtClean="0">
                <a:cs typeface="Times New Roman"/>
              </a:rPr>
              <a:t>To </a:t>
            </a:r>
            <a:r>
              <a:rPr lang="en-US" sz="2600" dirty="0">
                <a:cs typeface="Times New Roman"/>
              </a:rPr>
              <a:t>Execute DSSR </a:t>
            </a:r>
            <a:r>
              <a:rPr lang="en-US" sz="2600" dirty="0" smtClean="0">
                <a:cs typeface="Times New Roman"/>
              </a:rPr>
              <a:t>strategy</a:t>
            </a:r>
            <a:endParaRPr lang="en-US" sz="26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94115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Daikon Invariant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/>
              <a:t>Automated </a:t>
            </a:r>
            <a:r>
              <a:rPr lang="en-US" dirty="0" smtClean="0"/>
              <a:t>tool</a:t>
            </a:r>
          </a:p>
          <a:p>
            <a:r>
              <a:rPr lang="en-US" dirty="0" smtClean="0"/>
              <a:t>Developed by MIT Program Analysis Group</a:t>
            </a:r>
          </a:p>
          <a:p>
            <a:r>
              <a:rPr lang="en-US" dirty="0" smtClean="0"/>
              <a:t>Dynamically reports likely program invariants</a:t>
            </a:r>
          </a:p>
          <a:p>
            <a:r>
              <a:rPr lang="en-US" dirty="0" smtClean="0"/>
              <a:t>Detect C, C++, Eiffel, IOA, Java and Perl programs.</a:t>
            </a:r>
          </a:p>
          <a:p>
            <a:r>
              <a:rPr lang="en-US" dirty="0"/>
              <a:t>freely </a:t>
            </a:r>
            <a:r>
              <a:rPr lang="en-US" dirty="0" smtClean="0"/>
              <a:t>available: </a:t>
            </a:r>
            <a:r>
              <a:rPr lang="en-US" sz="1600" dirty="0">
                <a:solidFill>
                  <a:srgbClr val="3366FF"/>
                </a:solidFill>
                <a:hlinkClick r:id="rId2"/>
              </a:rPr>
              <a:t>http://groups.csail.mit.edu/pag/daikon/download</a:t>
            </a:r>
            <a:r>
              <a:rPr lang="en-US" sz="1600" dirty="0" smtClean="0">
                <a:solidFill>
                  <a:srgbClr val="3366FF"/>
                </a:solidFill>
                <a:hlinkClick r:id="rId2"/>
              </a:rPr>
              <a:t>/</a:t>
            </a:r>
            <a:endParaRPr lang="en-US" sz="1600" dirty="0" smtClean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707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Daikon with ADFD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0651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We are utilizing </a:t>
            </a:r>
            <a:r>
              <a:rPr lang="en-US" dirty="0"/>
              <a:t>D</a:t>
            </a:r>
            <a:r>
              <a:rPr lang="en-US" dirty="0" smtClean="0"/>
              <a:t>aikon invariants:</a:t>
            </a:r>
          </a:p>
          <a:p>
            <a:pPr lvl="1"/>
            <a:r>
              <a:rPr lang="en-US" dirty="0" smtClean="0"/>
              <a:t>As oracle for comparing test results</a:t>
            </a:r>
          </a:p>
          <a:p>
            <a:pPr lvl="1"/>
            <a:r>
              <a:rPr lang="en-US" dirty="0" smtClean="0"/>
              <a:t>To find border (interesting) values</a:t>
            </a:r>
          </a:p>
          <a:p>
            <a:pPr lvl="1"/>
            <a:r>
              <a:rPr lang="en-US" dirty="0" smtClean="0"/>
              <a:t>To remove the dependence of DSSR on R+ strategy</a:t>
            </a:r>
          </a:p>
          <a:p>
            <a:pPr lvl="1"/>
            <a:r>
              <a:rPr lang="en-US" dirty="0" smtClean="0"/>
              <a:t>To increase test performance by restricting the upper and lower bound.</a:t>
            </a:r>
            <a:endParaRPr lang="en-US" dirty="0"/>
          </a:p>
        </p:txBody>
      </p:sp>
      <p:pic>
        <p:nvPicPr>
          <p:cNvPr id="4" name="Cog_Wheel_Rack_Locher_100_43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6184" y="5209638"/>
            <a:ext cx="1689816" cy="12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9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193" y="1417638"/>
            <a:ext cx="8516529" cy="51355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>
                <a:cs typeface="Times New Roman"/>
              </a:rPr>
              <a:t>Dirt Spot Sweeping Random </a:t>
            </a:r>
            <a:r>
              <a:rPr lang="en-US" sz="2800" dirty="0" smtClean="0">
                <a:cs typeface="Times New Roman"/>
              </a:rPr>
              <a:t>(DSSR) Strategy</a:t>
            </a:r>
            <a:endParaRPr lang="en-US" sz="2800" dirty="0">
              <a:cs typeface="Times New Roman"/>
            </a:endParaRPr>
          </a:p>
          <a:p>
            <a:pPr marL="722313" indent="-273050">
              <a:defRPr/>
            </a:pPr>
            <a:r>
              <a:rPr lang="en-US" sz="2000" dirty="0">
                <a:cs typeface="Times New Roman"/>
              </a:rPr>
              <a:t>U</a:t>
            </a:r>
            <a:r>
              <a:rPr lang="en-US" sz="2000" dirty="0" smtClean="0">
                <a:cs typeface="Times New Roman"/>
              </a:rPr>
              <a:t>p </a:t>
            </a:r>
            <a:r>
              <a:rPr lang="en-US" sz="2000" dirty="0">
                <a:cs typeface="Times New Roman"/>
              </a:rPr>
              <a:t>to 33% better </a:t>
            </a:r>
            <a:r>
              <a:rPr lang="en-US" sz="2000" dirty="0" smtClean="0">
                <a:cs typeface="Times New Roman"/>
              </a:rPr>
              <a:t>compared to R strategy</a:t>
            </a:r>
            <a:endParaRPr lang="en-US" sz="2000" dirty="0">
              <a:cs typeface="Times New Roman"/>
            </a:endParaRPr>
          </a:p>
          <a:p>
            <a:pPr marL="722313" indent="-273050">
              <a:defRPr/>
            </a:pPr>
            <a:r>
              <a:rPr lang="en-US" sz="2000" dirty="0">
                <a:cs typeface="Times New Roman"/>
              </a:rPr>
              <a:t>U</a:t>
            </a:r>
            <a:r>
              <a:rPr lang="en-US" sz="2000" dirty="0" smtClean="0">
                <a:cs typeface="Times New Roman"/>
              </a:rPr>
              <a:t>p </a:t>
            </a:r>
            <a:r>
              <a:rPr lang="en-US" sz="2000" dirty="0">
                <a:cs typeface="Times New Roman"/>
              </a:rPr>
              <a:t>to 17% better </a:t>
            </a:r>
            <a:r>
              <a:rPr lang="en-US" sz="2000" dirty="0" smtClean="0">
                <a:cs typeface="Times New Roman"/>
              </a:rPr>
              <a:t>compared to R+ strategy</a:t>
            </a:r>
          </a:p>
          <a:p>
            <a:pPr marL="449263" indent="0">
              <a:buNone/>
              <a:defRPr/>
            </a:pPr>
            <a:r>
              <a:rPr lang="en-US" sz="2200" dirty="0" smtClean="0">
                <a:cs typeface="Times New Roman"/>
              </a:rPr>
              <a:t>  </a:t>
            </a:r>
            <a:endParaRPr lang="en-US" sz="2200" dirty="0">
              <a:cs typeface="Times New Roman"/>
            </a:endParaRPr>
          </a:p>
          <a:p>
            <a:pPr marL="0" indent="0">
              <a:buNone/>
              <a:defRPr/>
            </a:pPr>
            <a:r>
              <a:rPr lang="en-US" sz="2800" dirty="0">
                <a:cs typeface="Times New Roman"/>
              </a:rPr>
              <a:t>Automated Discovery of Failure Domain </a:t>
            </a:r>
            <a:r>
              <a:rPr lang="en-US" sz="2800" dirty="0" smtClean="0">
                <a:cs typeface="Times New Roman"/>
              </a:rPr>
              <a:t>(ADFD) Strategy</a:t>
            </a:r>
            <a:endParaRPr lang="en-US" sz="2800" dirty="0">
              <a:cs typeface="Times New Roman"/>
            </a:endParaRPr>
          </a:p>
          <a:p>
            <a:pPr marL="722313" indent="-273050">
              <a:defRPr/>
            </a:pPr>
            <a:r>
              <a:rPr lang="en-US" sz="2200" dirty="0">
                <a:cs typeface="Times New Roman"/>
              </a:rPr>
              <a:t>F</a:t>
            </a:r>
            <a:r>
              <a:rPr lang="en-US" sz="2200" dirty="0" smtClean="0">
                <a:cs typeface="Times New Roman"/>
              </a:rPr>
              <a:t>inds and </a:t>
            </a:r>
            <a:r>
              <a:rPr lang="en-US" sz="2200" dirty="0">
                <a:cs typeface="Times New Roman"/>
              </a:rPr>
              <a:t>Plots fault </a:t>
            </a:r>
            <a:r>
              <a:rPr lang="en-US" sz="2200" dirty="0" smtClean="0">
                <a:cs typeface="Times New Roman"/>
              </a:rPr>
              <a:t>domain</a:t>
            </a:r>
            <a:endParaRPr lang="en-US" sz="2200" dirty="0">
              <a:cs typeface="Times New Roman"/>
            </a:endParaRPr>
          </a:p>
          <a:p>
            <a:pPr marL="722313" indent="-273050">
              <a:defRPr/>
            </a:pPr>
            <a:r>
              <a:rPr lang="en-US" sz="2200" dirty="0" smtClean="0">
                <a:cs typeface="Times New Roman"/>
              </a:rPr>
              <a:t>Exhaustive search of projections on each axis</a:t>
            </a:r>
            <a:endParaRPr lang="en-US" sz="2200" dirty="0">
              <a:cs typeface="Times New Roman"/>
            </a:endParaRPr>
          </a:p>
          <a:p>
            <a:pPr marL="0" indent="0">
              <a:buNone/>
              <a:defRPr/>
            </a:pPr>
            <a:endParaRPr lang="en-US" sz="2800" dirty="0" smtClean="0">
              <a:cs typeface="Times New Roman"/>
            </a:endParaRPr>
          </a:p>
          <a:p>
            <a:pPr marL="0" indent="0">
              <a:buNone/>
              <a:defRPr/>
            </a:pPr>
            <a:r>
              <a:rPr lang="en-US" sz="2800" dirty="0" smtClean="0">
                <a:cs typeface="Times New Roman"/>
              </a:rPr>
              <a:t>ADFD with </a:t>
            </a:r>
            <a:r>
              <a:rPr lang="en-US" sz="2800" dirty="0">
                <a:cs typeface="Times New Roman"/>
              </a:rPr>
              <a:t>Daikon </a:t>
            </a:r>
            <a:r>
              <a:rPr lang="en-US" sz="2800" dirty="0" smtClean="0">
                <a:cs typeface="Times New Roman"/>
              </a:rPr>
              <a:t>(ADFD-D) Strategy</a:t>
            </a:r>
            <a:endParaRPr lang="en-US" sz="2800" dirty="0">
              <a:cs typeface="Times New Roman"/>
            </a:endParaRPr>
          </a:p>
          <a:p>
            <a:pPr marL="722313" indent="-273050">
              <a:tabLst>
                <a:tab pos="719138" algn="l"/>
              </a:tabLst>
              <a:defRPr/>
            </a:pPr>
            <a:r>
              <a:rPr lang="en-US" sz="2000" dirty="0" smtClean="0">
                <a:cs typeface="Times New Roman"/>
              </a:rPr>
              <a:t>Combination </a:t>
            </a:r>
            <a:r>
              <a:rPr lang="en-US" sz="2000" dirty="0">
                <a:cs typeface="Times New Roman"/>
              </a:rPr>
              <a:t>of </a:t>
            </a:r>
            <a:r>
              <a:rPr lang="en-US" sz="2000" dirty="0" smtClean="0">
                <a:cs typeface="Times New Roman"/>
              </a:rPr>
              <a:t>ADFD </a:t>
            </a:r>
            <a:r>
              <a:rPr lang="en-US" sz="2000" dirty="0">
                <a:cs typeface="Times New Roman"/>
              </a:rPr>
              <a:t>strategy with Daikon</a:t>
            </a:r>
          </a:p>
          <a:p>
            <a:pPr marL="722313" indent="-273050">
              <a:tabLst>
                <a:tab pos="719138" algn="l"/>
              </a:tabLst>
              <a:defRPr/>
            </a:pPr>
            <a:r>
              <a:rPr lang="en-US" sz="2000" dirty="0" smtClean="0">
                <a:cs typeface="Times New Roman"/>
              </a:rPr>
              <a:t>Research still </a:t>
            </a:r>
            <a:r>
              <a:rPr lang="en-US" sz="2000" dirty="0">
                <a:cs typeface="Times New Roman"/>
              </a:rPr>
              <a:t>in Progress</a:t>
            </a:r>
          </a:p>
          <a:p>
            <a:endParaRPr lang="en-US" dirty="0">
              <a:cs typeface="Times New Roman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Conclusions</a:t>
            </a:r>
            <a:endParaRPr lang="en-US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48189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12018"/>
            <a:ext cx="82296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021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Why random testing?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defTabSz="87313">
              <a:buNone/>
              <a:defRPr/>
            </a:pPr>
            <a:r>
              <a:rPr lang="en-US" dirty="0" smtClean="0">
                <a:cs typeface="Times New Roman"/>
              </a:rPr>
              <a:t>Because:</a:t>
            </a:r>
          </a:p>
          <a:p>
            <a:pPr marL="814388">
              <a:defRPr/>
            </a:pPr>
            <a:r>
              <a:rPr lang="en-US" sz="2800" dirty="0" smtClean="0">
                <a:cs typeface="Times New Roman"/>
              </a:rPr>
              <a:t>Testing </a:t>
            </a:r>
            <a:r>
              <a:rPr lang="en-US" sz="2800" dirty="0">
                <a:cs typeface="Times New Roman"/>
              </a:rPr>
              <a:t>of all values is </a:t>
            </a:r>
            <a:r>
              <a:rPr lang="en-US" sz="2800" dirty="0" smtClean="0">
                <a:cs typeface="Times New Roman"/>
              </a:rPr>
              <a:t>typically impossible</a:t>
            </a:r>
          </a:p>
          <a:p>
            <a:pPr marL="814388">
              <a:defRPr/>
            </a:pPr>
            <a:r>
              <a:rPr lang="en-US" sz="2800" dirty="0" smtClean="0">
                <a:cs typeface="Times New Roman"/>
              </a:rPr>
              <a:t>Time </a:t>
            </a:r>
            <a:r>
              <a:rPr lang="en-US" sz="2800" dirty="0">
                <a:cs typeface="Times New Roman"/>
              </a:rPr>
              <a:t>and r</a:t>
            </a:r>
            <a:r>
              <a:rPr lang="en-US" sz="2800" dirty="0" smtClean="0">
                <a:cs typeface="Times New Roman"/>
              </a:rPr>
              <a:t>esources are limited</a:t>
            </a:r>
            <a:endParaRPr lang="en-US" sz="2800" dirty="0">
              <a:cs typeface="Times New Roman"/>
            </a:endParaRPr>
          </a:p>
          <a:p>
            <a:pPr marL="814388">
              <a:defRPr/>
            </a:pPr>
            <a:r>
              <a:rPr lang="en-US" sz="2800" dirty="0" smtClean="0">
                <a:cs typeface="Times New Roman"/>
              </a:rPr>
              <a:t>Easy to implement</a:t>
            </a:r>
            <a:endParaRPr lang="en-US" sz="2800" dirty="0">
              <a:cs typeface="Times New Roman"/>
            </a:endParaRPr>
          </a:p>
          <a:p>
            <a:pPr marL="814388">
              <a:defRPr/>
            </a:pPr>
            <a:r>
              <a:rPr lang="en-US" sz="2800" dirty="0">
                <a:cs typeface="Times New Roman"/>
              </a:rPr>
              <a:t>Free from human bias</a:t>
            </a:r>
          </a:p>
          <a:p>
            <a:pPr marL="814388">
              <a:defRPr/>
            </a:pPr>
            <a:r>
              <a:rPr lang="en-US" sz="2800" dirty="0">
                <a:cs typeface="Times New Roman"/>
              </a:rPr>
              <a:t>Quick and effective in finding </a:t>
            </a:r>
            <a:r>
              <a:rPr lang="en-US" sz="2800" dirty="0" smtClean="0">
                <a:cs typeface="Times New Roman"/>
              </a:rPr>
              <a:t>faults</a:t>
            </a:r>
            <a:endParaRPr lang="en-US" sz="2800" dirty="0"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78" y="1"/>
            <a:ext cx="935521" cy="105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730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What is Random Testing?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cs typeface="Times New Roman"/>
              </a:rPr>
              <a:t>Black-box testing technique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Dynamic testing process</a:t>
            </a: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Random </a:t>
            </a:r>
            <a:r>
              <a:rPr lang="en-US" sz="2800" dirty="0">
                <a:cs typeface="Times New Roman"/>
              </a:rPr>
              <a:t>Selection</a:t>
            </a:r>
          </a:p>
          <a:p>
            <a:pPr>
              <a:defRPr/>
            </a:pPr>
            <a:r>
              <a:rPr lang="en-US" sz="2800" dirty="0">
                <a:cs typeface="Times New Roman"/>
              </a:rPr>
              <a:t>Test </a:t>
            </a:r>
            <a:r>
              <a:rPr lang="en-US" sz="2800" dirty="0" smtClean="0">
                <a:cs typeface="Times New Roman"/>
              </a:rPr>
              <a:t>execution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Output evaluation</a:t>
            </a:r>
            <a:endParaRPr lang="en-US" sz="2800" dirty="0">
              <a:cs typeface="Times New Roman"/>
            </a:endParaRPr>
          </a:p>
          <a:p>
            <a:pPr>
              <a:defRPr/>
            </a:pPr>
            <a:r>
              <a:rPr lang="en-US" sz="2800" dirty="0" smtClean="0">
                <a:cs typeface="Times New Roman"/>
              </a:rPr>
              <a:t>Result generation </a:t>
            </a:r>
            <a:endParaRPr lang="en-US" sz="2800" dirty="0"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078" y="1"/>
            <a:ext cx="935521" cy="105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66" y="4208813"/>
            <a:ext cx="3701512" cy="129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43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>
                <a:cs typeface="Times New Roman"/>
              </a:rPr>
              <a:t>Automated Random Testing</a:t>
            </a:r>
            <a:endParaRPr lang="en-US" dirty="0">
              <a:cs typeface="Times New Roma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2800" dirty="0" smtClean="0">
                <a:cs typeface="Times New Roman"/>
              </a:rPr>
              <a:t>Automation of </a:t>
            </a:r>
            <a:r>
              <a:rPr lang="en-US" sz="2800" dirty="0">
                <a:cs typeface="Times New Roman"/>
              </a:rPr>
              <a:t>the </a:t>
            </a:r>
            <a:r>
              <a:rPr lang="en-US" sz="2800" dirty="0" smtClean="0">
                <a:cs typeface="Times New Roman"/>
              </a:rPr>
              <a:t>process for:</a:t>
            </a:r>
            <a:endParaRPr lang="en-US" sz="2800" dirty="0">
              <a:cs typeface="Times New Roman"/>
            </a:endParaRPr>
          </a:p>
          <a:p>
            <a:pPr marL="901700"/>
            <a:r>
              <a:rPr lang="en-US" sz="2800" dirty="0" smtClean="0">
                <a:cs typeface="Times New Roman"/>
              </a:rPr>
              <a:t>Analysis of system under test</a:t>
            </a:r>
          </a:p>
          <a:p>
            <a:pPr marL="901700"/>
            <a:r>
              <a:rPr lang="en-US" sz="2800" dirty="0" smtClean="0">
                <a:cs typeface="Times New Roman"/>
              </a:rPr>
              <a:t>Selection of test values</a:t>
            </a:r>
          </a:p>
          <a:p>
            <a:pPr marL="901700"/>
            <a:r>
              <a:rPr lang="en-US" sz="2800" dirty="0" smtClean="0">
                <a:cs typeface="Times New Roman"/>
              </a:rPr>
              <a:t>Execution of tests</a:t>
            </a:r>
          </a:p>
          <a:p>
            <a:pPr marL="901700"/>
            <a:r>
              <a:rPr lang="en-US" sz="2800" dirty="0" smtClean="0">
                <a:cs typeface="Times New Roman"/>
              </a:rPr>
              <a:t>Evaluation of results</a:t>
            </a:r>
          </a:p>
          <a:p>
            <a:pPr marL="901700"/>
            <a:r>
              <a:rPr lang="en-US" sz="2800" dirty="0" smtClean="0">
                <a:cs typeface="Times New Roman"/>
              </a:rPr>
              <a:t>Delivery of results  </a:t>
            </a:r>
          </a:p>
          <a:p>
            <a:pPr marL="901700"/>
            <a:r>
              <a:rPr lang="en-US" sz="2800" dirty="0" smtClean="0">
                <a:cs typeface="Times New Roman"/>
              </a:rPr>
              <a:t>Generation of test suite</a:t>
            </a:r>
          </a:p>
          <a:p>
            <a:pPr marL="901700"/>
            <a:endParaRPr lang="en-US" sz="2800" dirty="0" smtClean="0">
              <a:cs typeface="Times New Roman"/>
            </a:endParaRPr>
          </a:p>
          <a:p>
            <a:pPr lvl="1"/>
            <a:endParaRPr lang="en-US" dirty="0">
              <a:cs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102" y="4552755"/>
            <a:ext cx="2680047" cy="2008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663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0"/>
            <a:ext cx="8229600" cy="1143000"/>
          </a:xfrm>
        </p:spPr>
        <p:txBody>
          <a:bodyPr/>
          <a:lstStyle/>
          <a:p>
            <a:r>
              <a:rPr lang="en-US" dirty="0" smtClean="0"/>
              <a:t>Automated Random Testing Tools</a:t>
            </a:r>
            <a:endParaRPr lang="en-US" dirty="0"/>
          </a:p>
        </p:txBody>
      </p:sp>
      <p:pic>
        <p:nvPicPr>
          <p:cNvPr id="4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1" y="1232759"/>
            <a:ext cx="8944778" cy="545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6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01050" cy="1219200"/>
          </a:xfrm>
        </p:spPr>
        <p:txBody>
          <a:bodyPr rtlCol="0">
            <a:normAutofit fontScale="90000"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GB" dirty="0" smtClean="0">
                <a:solidFill>
                  <a:schemeClr val="bg2">
                    <a:lumMod val="10000"/>
                  </a:schemeClr>
                </a:solidFill>
                <a:ea typeface="+mj-ea"/>
              </a:rPr>
              <a:t>York Extensible Testing Infrastructure</a:t>
            </a:r>
            <a:endParaRPr lang="en-GB" dirty="0">
              <a:solidFill>
                <a:schemeClr val="bg2">
                  <a:lumMod val="10000"/>
                </a:schemeClr>
              </a:solidFill>
              <a:ea typeface="+mj-ea"/>
            </a:endParaRPr>
          </a:p>
        </p:txBody>
      </p:sp>
      <p:sp>
        <p:nvSpPr>
          <p:cNvPr id="27650" name="Content Placeholder 1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33938"/>
          </a:xfrm>
        </p:spPr>
        <p:txBody>
          <a:bodyPr rtlCol="0">
            <a:normAutofit/>
          </a:bodyPr>
          <a:lstStyle/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Random </a:t>
            </a:r>
            <a:r>
              <a:rPr lang="en-GB" sz="2400" dirty="0">
                <a:solidFill>
                  <a:schemeClr val="bg2">
                    <a:lumMod val="10000"/>
                  </a:schemeClr>
                </a:solidFill>
              </a:rPr>
              <a:t>t</a:t>
            </a: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esting tool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Developed in Java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Supports multiple languages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High </a:t>
            </a: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</a:rPr>
              <a:t>speed</a:t>
            </a: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 (up to 10</a:t>
            </a:r>
            <a:r>
              <a:rPr lang="en-GB" sz="2400" baseline="300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6</a:t>
            </a: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 calls per minute)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>
                <a:solidFill>
                  <a:schemeClr val="bg2">
                    <a:lumMod val="10000"/>
                  </a:schemeClr>
                </a:solidFill>
              </a:rPr>
              <a:t>B</a:t>
            </a: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oth CLI and GUI interfaces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Interactive testing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</a:rPr>
              <a:t>E</a:t>
            </a: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  <a:ea typeface="+mn-ea"/>
              </a:rPr>
              <a:t>xperimentally verified</a:t>
            </a:r>
          </a:p>
          <a:p>
            <a:pPr marL="814388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2400" dirty="0" smtClean="0">
                <a:solidFill>
                  <a:schemeClr val="bg2">
                    <a:lumMod val="10000"/>
                  </a:schemeClr>
                </a:solidFill>
              </a:rPr>
              <a:t>Runnable in cloud</a:t>
            </a:r>
            <a:endParaRPr lang="en-GB" sz="2400" dirty="0" smtClean="0">
              <a:solidFill>
                <a:schemeClr val="bg2">
                  <a:lumMod val="10000"/>
                </a:schemeClr>
              </a:solidFill>
              <a:ea typeface="+mn-ea"/>
            </a:endParaRP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BACB474F-D149-1D46-B07E-2353E85EEC59}" type="slidenum">
              <a:rPr lang="en-GB">
                <a:solidFill>
                  <a:srgbClr val="99B3E0"/>
                </a:solidFill>
              </a:rPr>
              <a:pPr eaLnBrk="1" hangingPunct="1"/>
              <a:t>8</a:t>
            </a:fld>
            <a:endParaRPr lang="en-GB">
              <a:solidFill>
                <a:srgbClr val="99B3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29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761"/>
            <a:ext cx="8229600" cy="1143000"/>
          </a:xfrm>
        </p:spPr>
        <p:txBody>
          <a:bodyPr/>
          <a:lstStyle/>
          <a:p>
            <a:r>
              <a:rPr lang="en-US" dirty="0" smtClean="0"/>
              <a:t>YETI Front-end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610" y="1070882"/>
            <a:ext cx="9363456" cy="606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917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919191"/>
    </a:lt2>
    <a:accent1>
      <a:srgbClr val="618FFD"/>
    </a:accent1>
    <a:accent2>
      <a:srgbClr val="00AE00"/>
    </a:accent2>
    <a:accent3>
      <a:srgbClr val="FFFFFF"/>
    </a:accent3>
    <a:accent4>
      <a:srgbClr val="000000"/>
    </a:accent4>
    <a:accent5>
      <a:srgbClr val="B7C6FE"/>
    </a:accent5>
    <a:accent6>
      <a:srgbClr val="009D00"/>
    </a:accent6>
    <a:hlink>
      <a:srgbClr val="FC0128"/>
    </a:hlink>
    <a:folHlink>
      <a:srgbClr val="CECECE"/>
    </a:folHlink>
  </a:clrScheme>
  <a:fontScheme name="ca.pot">
    <a:majorFont>
      <a:latin typeface="Arial"/>
      <a:ea typeface="ＭＳ Ｐゴシック"/>
      <a:cs typeface=""/>
    </a:majorFont>
    <a:minorFont>
      <a:latin typeface="Arial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1152</Words>
  <Application>Microsoft Macintosh PowerPoint</Application>
  <PresentationFormat>On-screen Show (4:3)</PresentationFormat>
  <Paragraphs>282</Paragraphs>
  <Slides>34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New strategies for finding failures and their domains</vt:lpstr>
      <vt:lpstr>Objectives</vt:lpstr>
      <vt:lpstr>Thesis contributions</vt:lpstr>
      <vt:lpstr>Why random testing?</vt:lpstr>
      <vt:lpstr>What is Random Testing?</vt:lpstr>
      <vt:lpstr>Automated Random Testing</vt:lpstr>
      <vt:lpstr>Automated Random Testing Tools</vt:lpstr>
      <vt:lpstr>York Extensible Testing Infrastructure</vt:lpstr>
      <vt:lpstr>YETI Front-end</vt:lpstr>
      <vt:lpstr>Why Improve Random Testing?</vt:lpstr>
      <vt:lpstr>Enhanced versions of Random Testing</vt:lpstr>
      <vt:lpstr>Types of Fault Domain</vt:lpstr>
      <vt:lpstr>Main idea of DSSR</vt:lpstr>
      <vt:lpstr>Dirt Spot Sweeping Random Strategy</vt:lpstr>
      <vt:lpstr>Example to illustrate DSSR strategy</vt:lpstr>
      <vt:lpstr>Performance of DSSR compared to R and R+ St.</vt:lpstr>
      <vt:lpstr>Test Results of 17/60 classes</vt:lpstr>
      <vt:lpstr>Limitations of DSSR strategy</vt:lpstr>
      <vt:lpstr>Automated Discovery of Failure Domain (ADFD)</vt:lpstr>
      <vt:lpstr>Main idea of ADFD</vt:lpstr>
      <vt:lpstr>Using ADFD</vt:lpstr>
      <vt:lpstr>Front-end of ADFD</vt:lpstr>
      <vt:lpstr>Illustration of ADFD strategy  by examples of  Point, Block and Strip Fault Domains</vt:lpstr>
      <vt:lpstr>Point Fault Domain one Argument</vt:lpstr>
      <vt:lpstr>Point Fault Domain two Argument</vt:lpstr>
      <vt:lpstr>Block Fault Domain one argument</vt:lpstr>
      <vt:lpstr>Block Fault Domain two argument</vt:lpstr>
      <vt:lpstr>Strip Fault Domain one argument</vt:lpstr>
      <vt:lpstr>Strip Fault Domain two argument</vt:lpstr>
      <vt:lpstr>Development of ADFD with Daikon (ADFD-D) strategy</vt:lpstr>
      <vt:lpstr>Daikon Invariant Detector</vt:lpstr>
      <vt:lpstr>Daikon with ADFD strategy</vt:lpstr>
      <vt:lpstr>Conclusions</vt:lpstr>
      <vt:lpstr>Thank You</vt:lpstr>
    </vt:vector>
  </TitlesOfParts>
  <Company>University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Strategies for Finding failures and its domains</dc:title>
  <dc:creator>Mian Asbat Ahmad</dc:creator>
  <cp:lastModifiedBy>Mian Asbat Ahmad</cp:lastModifiedBy>
  <cp:revision>264</cp:revision>
  <dcterms:created xsi:type="dcterms:W3CDTF">2013-01-19T19:04:38Z</dcterms:created>
  <dcterms:modified xsi:type="dcterms:W3CDTF">2013-01-24T12:57:34Z</dcterms:modified>
</cp:coreProperties>
</file>